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8"/>
  </p:notesMasterIdLst>
  <p:sldIdLst>
    <p:sldId id="256" r:id="rId2"/>
    <p:sldId id="313" r:id="rId3"/>
    <p:sldId id="314" r:id="rId4"/>
    <p:sldId id="315" r:id="rId5"/>
    <p:sldId id="316" r:id="rId6"/>
    <p:sldId id="269" r:id="rId7"/>
    <p:sldId id="271" r:id="rId8"/>
    <p:sldId id="272" r:id="rId9"/>
    <p:sldId id="257" r:id="rId10"/>
    <p:sldId id="258" r:id="rId11"/>
    <p:sldId id="273" r:id="rId12"/>
    <p:sldId id="259" r:id="rId13"/>
    <p:sldId id="275" r:id="rId14"/>
    <p:sldId id="276" r:id="rId15"/>
    <p:sldId id="260" r:id="rId16"/>
    <p:sldId id="277" r:id="rId17"/>
    <p:sldId id="278" r:id="rId18"/>
    <p:sldId id="279" r:id="rId19"/>
    <p:sldId id="261" r:id="rId20"/>
    <p:sldId id="280" r:id="rId21"/>
    <p:sldId id="262" r:id="rId22"/>
    <p:sldId id="263" r:id="rId23"/>
    <p:sldId id="281" r:id="rId24"/>
    <p:sldId id="282" r:id="rId25"/>
    <p:sldId id="283" r:id="rId26"/>
    <p:sldId id="264" r:id="rId27"/>
    <p:sldId id="265" r:id="rId28"/>
    <p:sldId id="284" r:id="rId29"/>
    <p:sldId id="285" r:id="rId30"/>
    <p:sldId id="266" r:id="rId31"/>
    <p:sldId id="267" r:id="rId32"/>
    <p:sldId id="286" r:id="rId33"/>
    <p:sldId id="287" r:id="rId34"/>
    <p:sldId id="288" r:id="rId35"/>
    <p:sldId id="293" r:id="rId36"/>
    <p:sldId id="289" r:id="rId37"/>
    <p:sldId id="292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0758" autoAdjust="0"/>
  </p:normalViewPr>
  <p:slideViewPr>
    <p:cSldViewPr snapToGrid="0">
      <p:cViewPr varScale="1">
        <p:scale>
          <a:sx n="112" d="100"/>
          <a:sy n="112" d="100"/>
        </p:scale>
        <p:origin x="51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FE1174-FC07-4740-895C-5666001536E8}" type="datetimeFigureOut">
              <a:rPr lang="zh-CN" altLang="en-US" smtClean="0"/>
              <a:t>2022/3/28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353C97-C751-45BB-9EFB-E50599ADF2F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53736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https://zhuanlan.zhihu.com/p/98874444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53C97-C751-45BB-9EFB-E50599ADF2FF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75625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r>
              <a:rPr lang="zh-CN" altLang="en-US" dirty="0"/>
              <a:t>、首先，</a:t>
            </a:r>
            <a:r>
              <a:rPr lang="en-US" altLang="zh-CN" dirty="0"/>
              <a:t>Netflix</a:t>
            </a:r>
            <a:r>
              <a:rPr lang="zh-CN" altLang="en-US" dirty="0"/>
              <a:t>是一家做视频的网站，可以这么说该网站上的美剧应该是最火的。</a:t>
            </a:r>
          </a:p>
          <a:p>
            <a:r>
              <a:rPr lang="en-US" altLang="zh-CN" dirty="0"/>
              <a:t>2</a:t>
            </a:r>
            <a:r>
              <a:rPr lang="zh-CN" altLang="en-US" dirty="0"/>
              <a:t>、</a:t>
            </a:r>
            <a:r>
              <a:rPr lang="en-US" altLang="zh-CN" dirty="0"/>
              <a:t>Netflix</a:t>
            </a:r>
            <a:r>
              <a:rPr lang="zh-CN" altLang="en-US" dirty="0"/>
              <a:t>是一家没有</a:t>
            </a:r>
            <a:r>
              <a:rPr lang="en-US" altLang="zh-CN" dirty="0"/>
              <a:t>CTO</a:t>
            </a:r>
            <a:r>
              <a:rPr lang="zh-CN" altLang="en-US" dirty="0"/>
              <a:t>的公司，正是这样的组织架构能使产品与技术无缝的沟通，从而能快速迭代出更优秀的产品。在当时软件敏捷开发中，</a:t>
            </a:r>
            <a:r>
              <a:rPr lang="en-US" altLang="zh-CN" dirty="0"/>
              <a:t>Netflix</a:t>
            </a:r>
            <a:r>
              <a:rPr lang="zh-CN" altLang="en-US" dirty="0"/>
              <a:t>的更新速度不亚于当年的微信后台变更，虽然微信比</a:t>
            </a:r>
            <a:r>
              <a:rPr lang="en-US" altLang="zh-CN" dirty="0"/>
              <a:t>Netflix</a:t>
            </a:r>
            <a:r>
              <a:rPr lang="zh-CN" altLang="en-US" dirty="0"/>
              <a:t>迟发展，但是当年微信的灰度发布和敏捷开发应该算是业界最猛的。</a:t>
            </a:r>
          </a:p>
          <a:p>
            <a:r>
              <a:rPr lang="en-US" altLang="zh-CN" dirty="0"/>
              <a:t>3</a:t>
            </a:r>
            <a:r>
              <a:rPr lang="zh-CN" altLang="en-US" dirty="0"/>
              <a:t>、</a:t>
            </a:r>
            <a:r>
              <a:rPr lang="en-US" altLang="zh-CN" dirty="0"/>
              <a:t>Netflix</a:t>
            </a:r>
            <a:r>
              <a:rPr lang="zh-CN" altLang="en-US" dirty="0"/>
              <a:t>由于做视频的原因，访问量非常的大，从而促使其技术快速的发展在背后支撑着，也正是如此，</a:t>
            </a:r>
            <a:r>
              <a:rPr lang="en-US" altLang="zh-CN" dirty="0"/>
              <a:t>Netflix</a:t>
            </a:r>
            <a:r>
              <a:rPr lang="zh-CN" altLang="en-US" dirty="0"/>
              <a:t>开始把整体的系统往微服务上迁移。</a:t>
            </a:r>
          </a:p>
          <a:p>
            <a:r>
              <a:rPr lang="en-US" altLang="zh-CN" dirty="0"/>
              <a:t>4</a:t>
            </a:r>
            <a:r>
              <a:rPr lang="zh-CN" altLang="en-US" dirty="0"/>
              <a:t>、</a:t>
            </a:r>
            <a:r>
              <a:rPr lang="en-US" altLang="zh-CN" dirty="0"/>
              <a:t>Netflix</a:t>
            </a:r>
            <a:r>
              <a:rPr lang="zh-CN" altLang="en-US" dirty="0"/>
              <a:t>的微服务做的不是最早的，但是确是最大规模的在生产级别微服务的尝试。也正是这种大规模的生产级别尝试，在服务器运维上依托</a:t>
            </a:r>
            <a:r>
              <a:rPr lang="en-US" altLang="zh-CN" dirty="0"/>
              <a:t>AWS</a:t>
            </a:r>
            <a:r>
              <a:rPr lang="zh-CN" altLang="en-US" dirty="0"/>
              <a:t>云。当然</a:t>
            </a:r>
            <a:r>
              <a:rPr lang="en-US" altLang="zh-CN" dirty="0"/>
              <a:t>AWS</a:t>
            </a:r>
            <a:r>
              <a:rPr lang="zh-CN" altLang="en-US" dirty="0"/>
              <a:t>云同样受益于</a:t>
            </a:r>
            <a:r>
              <a:rPr lang="en-US" altLang="zh-CN" dirty="0"/>
              <a:t>Netflix</a:t>
            </a:r>
            <a:r>
              <a:rPr lang="zh-CN" altLang="en-US" dirty="0"/>
              <a:t>的大规模业务不断的壮大。</a:t>
            </a:r>
          </a:p>
          <a:p>
            <a:r>
              <a:rPr lang="en-US" altLang="zh-CN" dirty="0"/>
              <a:t>5</a:t>
            </a:r>
            <a:r>
              <a:rPr lang="zh-CN" altLang="en-US" dirty="0"/>
              <a:t>、</a:t>
            </a:r>
            <a:r>
              <a:rPr lang="en-US" altLang="zh-CN" dirty="0"/>
              <a:t>Netflix</a:t>
            </a:r>
            <a:r>
              <a:rPr lang="zh-CN" altLang="en-US" dirty="0"/>
              <a:t>的微服务大规模的应用，在技术上毫无保留的把一整套微服务架构核心技术栈开源了出来，叫做</a:t>
            </a:r>
            <a:r>
              <a:rPr lang="en-US" altLang="zh-CN" dirty="0"/>
              <a:t>Netflix OSS</a:t>
            </a:r>
            <a:r>
              <a:rPr lang="zh-CN" altLang="en-US" dirty="0"/>
              <a:t>，也正是如此，在技术上依靠开源社区的力量不断的壮大。</a:t>
            </a:r>
          </a:p>
          <a:p>
            <a:r>
              <a:rPr lang="en-US" altLang="zh-CN" dirty="0"/>
              <a:t>6</a:t>
            </a:r>
            <a:r>
              <a:rPr lang="zh-CN" altLang="en-US" dirty="0"/>
              <a:t>、</a:t>
            </a:r>
            <a:r>
              <a:rPr lang="en-US" altLang="zh-CN" dirty="0"/>
              <a:t>Spring Cloud</a:t>
            </a:r>
            <a:r>
              <a:rPr lang="zh-CN" altLang="en-US" dirty="0"/>
              <a:t>是构建微服务的核心，而</a:t>
            </a:r>
            <a:r>
              <a:rPr lang="en-US" altLang="zh-CN" dirty="0"/>
              <a:t>Spring Cloud</a:t>
            </a:r>
            <a:r>
              <a:rPr lang="zh-CN" altLang="en-US" dirty="0"/>
              <a:t>是基于</a:t>
            </a:r>
            <a:r>
              <a:rPr lang="en-US" altLang="zh-CN" dirty="0"/>
              <a:t>Spring Boot</a:t>
            </a:r>
            <a:r>
              <a:rPr lang="zh-CN" altLang="en-US" dirty="0"/>
              <a:t>来开发的。</a:t>
            </a:r>
          </a:p>
          <a:p>
            <a:r>
              <a:rPr lang="en-US" altLang="zh-CN" dirty="0"/>
              <a:t>7</a:t>
            </a:r>
            <a:r>
              <a:rPr lang="zh-CN" altLang="en-US" dirty="0"/>
              <a:t>、</a:t>
            </a:r>
            <a:r>
              <a:rPr lang="en-US" altLang="zh-CN" dirty="0"/>
              <a:t>Pivotal</a:t>
            </a:r>
            <a:r>
              <a:rPr lang="zh-CN" altLang="en-US" dirty="0"/>
              <a:t>在</a:t>
            </a:r>
            <a:r>
              <a:rPr lang="en-US" altLang="zh-CN" dirty="0"/>
              <a:t>Netflix</a:t>
            </a:r>
            <a:r>
              <a:rPr lang="zh-CN" altLang="en-US" dirty="0"/>
              <a:t>开源的一整套核心技术产品线的同时，做了一系列的封装，就变成了</a:t>
            </a:r>
            <a:r>
              <a:rPr lang="en-US" altLang="zh-CN" dirty="0"/>
              <a:t>Spring Cloud</a:t>
            </a:r>
            <a:r>
              <a:rPr lang="zh-CN" altLang="en-US" dirty="0"/>
              <a:t>；虽然</a:t>
            </a:r>
            <a:r>
              <a:rPr lang="en-US" altLang="zh-CN" dirty="0"/>
              <a:t>Spring Cloud</a:t>
            </a:r>
            <a:r>
              <a:rPr lang="zh-CN" altLang="en-US" dirty="0"/>
              <a:t>到现在为止不只有</a:t>
            </a:r>
            <a:r>
              <a:rPr lang="en-US" altLang="zh-CN" dirty="0"/>
              <a:t>Netflix</a:t>
            </a:r>
            <a:r>
              <a:rPr lang="zh-CN" altLang="en-US" dirty="0"/>
              <a:t>提供的方案可以集成，还有很多方案，但</a:t>
            </a:r>
            <a:r>
              <a:rPr lang="en-US" altLang="zh-CN" dirty="0"/>
              <a:t>Netflix</a:t>
            </a:r>
            <a:r>
              <a:rPr lang="zh-CN" altLang="en-US" dirty="0"/>
              <a:t>是最成熟的。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53C97-C751-45BB-9EFB-E50599ADF2FF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45113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F8E57-9A3C-48D8-8177-6C9B27DAB525}" type="datetimeFigureOut">
              <a:rPr lang="zh-CN" altLang="en-US" smtClean="0"/>
              <a:t>2022/3/28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5EE8DA99-1AEB-45C9-BFC2-7C36710A4A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51810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F8E57-9A3C-48D8-8177-6C9B27DAB525}" type="datetimeFigureOut">
              <a:rPr lang="zh-CN" altLang="en-US" smtClean="0"/>
              <a:t>2022/3/28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5EE8DA99-1AEB-45C9-BFC2-7C36710A4A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17266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F8E57-9A3C-48D8-8177-6C9B27DAB525}" type="datetimeFigureOut">
              <a:rPr lang="zh-CN" altLang="en-US" smtClean="0"/>
              <a:t>2022/3/28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5EE8DA99-1AEB-45C9-BFC2-7C36710A4A46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325884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F8E57-9A3C-48D8-8177-6C9B27DAB525}" type="datetimeFigureOut">
              <a:rPr lang="zh-CN" altLang="en-US" smtClean="0"/>
              <a:t>2022/3/28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5EE8DA99-1AEB-45C9-BFC2-7C36710A4A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9736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言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F8E57-9A3C-48D8-8177-6C9B27DAB525}" type="datetimeFigureOut">
              <a:rPr lang="zh-CN" altLang="en-US" smtClean="0"/>
              <a:t>2022/3/28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5EE8DA99-1AEB-45C9-BFC2-7C36710A4A46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731033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F8E57-9A3C-48D8-8177-6C9B27DAB525}" type="datetimeFigureOut">
              <a:rPr lang="zh-CN" altLang="en-US" smtClean="0"/>
              <a:t>2022/3/28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5EE8DA99-1AEB-45C9-BFC2-7C36710A4A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339589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F8E57-9A3C-48D8-8177-6C9B27DAB525}" type="datetimeFigureOut">
              <a:rPr lang="zh-CN" altLang="en-US" smtClean="0"/>
              <a:t>2022/3/28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8DA99-1AEB-45C9-BFC2-7C36710A4A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53635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F8E57-9A3C-48D8-8177-6C9B27DAB525}" type="datetimeFigureOut">
              <a:rPr lang="zh-CN" altLang="en-US" smtClean="0"/>
              <a:t>2022/3/28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8DA99-1AEB-45C9-BFC2-7C36710A4A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52449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F8E57-9A3C-48D8-8177-6C9B27DAB525}" type="datetimeFigureOut">
              <a:rPr lang="zh-CN" altLang="en-US" smtClean="0"/>
              <a:t>2022/3/28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8DA99-1AEB-45C9-BFC2-7C36710A4A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88294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F8E57-9A3C-48D8-8177-6C9B27DAB525}" type="datetimeFigureOut">
              <a:rPr lang="zh-CN" altLang="en-US" smtClean="0"/>
              <a:t>2022/3/28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5EE8DA99-1AEB-45C9-BFC2-7C36710A4A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1204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F8E57-9A3C-48D8-8177-6C9B27DAB525}" type="datetimeFigureOut">
              <a:rPr lang="zh-CN" altLang="en-US" smtClean="0"/>
              <a:t>2022/3/28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5EE8DA99-1AEB-45C9-BFC2-7C36710A4A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17452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F8E57-9A3C-48D8-8177-6C9B27DAB525}" type="datetimeFigureOut">
              <a:rPr lang="zh-CN" altLang="en-US" smtClean="0"/>
              <a:t>2022/3/28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5EE8DA99-1AEB-45C9-BFC2-7C36710A4A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94769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F8E57-9A3C-48D8-8177-6C9B27DAB525}" type="datetimeFigureOut">
              <a:rPr lang="zh-CN" altLang="en-US" smtClean="0"/>
              <a:t>2022/3/28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8DA99-1AEB-45C9-BFC2-7C36710A4A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26209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F8E57-9A3C-48D8-8177-6C9B27DAB525}" type="datetimeFigureOut">
              <a:rPr lang="zh-CN" altLang="en-US" smtClean="0"/>
              <a:t>2022/3/28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8DA99-1AEB-45C9-BFC2-7C36710A4A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24966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F8E57-9A3C-48D8-8177-6C9B27DAB525}" type="datetimeFigureOut">
              <a:rPr lang="zh-CN" altLang="en-US" smtClean="0"/>
              <a:t>2022/3/28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8DA99-1AEB-45C9-BFC2-7C36710A4A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29660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F8E57-9A3C-48D8-8177-6C9B27DAB525}" type="datetimeFigureOut">
              <a:rPr lang="zh-CN" altLang="en-US" smtClean="0"/>
              <a:t>2022/3/28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5EE8DA99-1AEB-45C9-BFC2-7C36710A4A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35822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2F8E57-9A3C-48D8-8177-6C9B27DAB525}" type="datetimeFigureOut">
              <a:rPr lang="zh-CN" altLang="en-US" smtClean="0"/>
              <a:t>2022/3/28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5EE8DA99-1AEB-45C9-BFC2-7C36710A4A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11300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80FA12-E269-4194-98EB-99DE2EB71FE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err="1"/>
              <a:t>SpringCloud</a:t>
            </a:r>
            <a:r>
              <a:rPr lang="zh-CN" altLang="en-US" dirty="0"/>
              <a:t>微服务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D94FD1F-2E7A-4F50-B3F6-56666C7F17A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9240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159323-F932-4BB5-BAD4-75BD0F1CB9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SpringCloud</a:t>
            </a:r>
            <a:r>
              <a:rPr lang="en-US" altLang="zh-CN" dirty="0"/>
              <a:t> Netflix</a:t>
            </a:r>
            <a:r>
              <a:rPr lang="zh-CN" altLang="en-US" dirty="0"/>
              <a:t>架构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B312E4A-3986-41B5-B24B-A6040D5105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3EF7F7F1-5C45-4EC5-99EB-2114A8991D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7077" y="1878416"/>
            <a:ext cx="8778123" cy="4833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7107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ABF7DA-CB85-4DCB-8CB4-0D23EBAB9A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SpringCloud</a:t>
            </a:r>
            <a:r>
              <a:rPr lang="zh-CN" altLang="en-US" dirty="0"/>
              <a:t>核心组件功能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BB418F9-796F-438D-9E6B-183890488E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93691" y="1379095"/>
            <a:ext cx="10028419" cy="5171606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/>
              <a:t>Eureka</a:t>
            </a:r>
            <a:r>
              <a:rPr lang="zh-CN" altLang="en-US" sz="2000" dirty="0"/>
              <a:t>：云端服务发现，一个基于 </a:t>
            </a:r>
            <a:r>
              <a:rPr lang="en-US" altLang="zh-CN" sz="2000" dirty="0"/>
              <a:t>REST </a:t>
            </a:r>
            <a:r>
              <a:rPr lang="zh-CN" altLang="en-US" sz="2000" dirty="0"/>
              <a:t>的服务，用于定位服务，以实现云端中间层服务发现和故障转移。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en-US" altLang="zh-CN" sz="2000" dirty="0"/>
              <a:t>Ribbon</a:t>
            </a:r>
            <a:r>
              <a:rPr lang="zh-CN" altLang="en-US" sz="2000" dirty="0"/>
              <a:t>：提供云端负载均衡，有多种负载均衡策略可供选择，可配合服务发现和断路器使用。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en-US" altLang="zh-CN" sz="2000" dirty="0" err="1"/>
              <a:t>Hystrix</a:t>
            </a:r>
            <a:r>
              <a:rPr lang="zh-CN" altLang="en-US" sz="2000" dirty="0"/>
              <a:t>：熔断器，容错管理工具，旨在通过熔断机制控制服务和第三方库的节点</a:t>
            </a:r>
            <a:r>
              <a:rPr lang="en-US" altLang="zh-CN" sz="2000" dirty="0"/>
              <a:t>,</a:t>
            </a:r>
            <a:r>
              <a:rPr lang="zh-CN" altLang="en-US" sz="2000" dirty="0"/>
              <a:t>从而对延迟和故障提供更强大的容错能力。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en-US" altLang="zh-CN" sz="2000" dirty="0"/>
              <a:t>Feign</a:t>
            </a:r>
            <a:r>
              <a:rPr lang="zh-CN" altLang="en-US" sz="2000" dirty="0"/>
              <a:t>：</a:t>
            </a:r>
            <a:r>
              <a:rPr lang="en-US" altLang="zh-CN" sz="2000" dirty="0"/>
              <a:t>REST</a:t>
            </a:r>
            <a:r>
              <a:rPr lang="zh-CN" altLang="en-US" sz="2000" dirty="0"/>
              <a:t>客户端，目的是为了简化</a:t>
            </a:r>
            <a:r>
              <a:rPr lang="en-US" altLang="zh-CN" sz="2000" dirty="0" err="1"/>
              <a:t>WebService</a:t>
            </a:r>
            <a:r>
              <a:rPr lang="zh-CN" altLang="en-US" sz="2000" dirty="0"/>
              <a:t>客户端的开发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en-US" altLang="zh-CN" sz="2000" dirty="0" err="1"/>
              <a:t>Zuul</a:t>
            </a:r>
            <a:r>
              <a:rPr lang="zh-CN" altLang="en-US" sz="2000" dirty="0"/>
              <a:t>： 为微服务集群提供代理、过滤、路由等功能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en-US" altLang="zh-CN" sz="2000" dirty="0"/>
              <a:t>Config</a:t>
            </a:r>
            <a:r>
              <a:rPr lang="zh-CN" altLang="en-US" sz="2000" dirty="0"/>
              <a:t>：分布式配置中心组件，让你可以把配置放到远程服务器，集中化管理集群配置，目前支持本地存储（内存）、也支持放在远程</a:t>
            </a:r>
            <a:r>
              <a:rPr lang="en-US" altLang="zh-CN" sz="2000" dirty="0"/>
              <a:t>Git</a:t>
            </a:r>
            <a:r>
              <a:rPr lang="zh-CN" altLang="en-US" sz="2000" dirty="0"/>
              <a:t>、 </a:t>
            </a:r>
            <a:r>
              <a:rPr lang="en-US" altLang="zh-CN" sz="2000" dirty="0" err="1"/>
              <a:t>svn</a:t>
            </a:r>
            <a:r>
              <a:rPr lang="zh-CN" altLang="en-US" sz="2000" dirty="0"/>
              <a:t>。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929347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B3BBD5-E2A1-4518-8281-7FFC9B31C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Eureka</a:t>
            </a:r>
            <a:r>
              <a:rPr lang="zh-CN" altLang="en-US" dirty="0"/>
              <a:t>介绍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28F71A7-7C9B-4D96-ABD9-B9AF715789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A251B7C-B777-465E-BE12-DF337149D6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176" y="2133600"/>
            <a:ext cx="11479719" cy="272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7392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B3BBD5-E2A1-4518-8281-7FFC9B31C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Eureka</a:t>
            </a:r>
            <a:r>
              <a:rPr lang="zh-CN" altLang="en-US" dirty="0"/>
              <a:t>架构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28F71A7-7C9B-4D96-ABD9-B9AF715789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D37C78B-A632-4132-AECA-242D753B38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6869" y="1710128"/>
            <a:ext cx="8783328" cy="4891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7406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B3BBD5-E2A1-4518-8281-7FFC9B31C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Eureka</a:t>
            </a:r>
            <a:r>
              <a:rPr lang="zh-CN" altLang="en-US" dirty="0"/>
              <a:t>集群架构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28F71A7-7C9B-4D96-ABD9-B9AF715789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009BF7F-D648-4701-80E2-6A17D8033A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9153" y="1381777"/>
            <a:ext cx="8698578" cy="5282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0592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C851471-63EF-4439-9DE4-82CD3600A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Ribbon</a:t>
            </a:r>
            <a:r>
              <a:rPr lang="zh-CN" altLang="en-US" dirty="0"/>
              <a:t>介绍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E1E57D9-20FC-411C-B8FC-57EC53FD3C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582FEE2-ADBE-4B3C-986E-648E070EE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105" y="2093190"/>
            <a:ext cx="10653224" cy="2671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1054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C851471-63EF-4439-9DE4-82CD3600A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Ribbon</a:t>
            </a:r>
            <a:r>
              <a:rPr lang="zh-CN" altLang="en-US" dirty="0"/>
              <a:t>介绍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E1E57D9-20FC-411C-B8FC-57EC53FD3C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61033CF-BC03-439A-B905-E6E49FA71D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9932" y="1846220"/>
            <a:ext cx="10571428" cy="43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7651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55C0EE-E4E0-44F1-958C-5FC95B813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Ribbon</a:t>
            </a:r>
            <a:r>
              <a:rPr lang="zh-CN" altLang="en-US" dirty="0"/>
              <a:t>内置负载均衡规则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7BFE50A-63DF-4BB5-A7E3-8AB0D78A9D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245AE5D-C10D-4E8C-955F-7E82D95224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255" y="2133600"/>
            <a:ext cx="6428571" cy="42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9088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CE7AB49-26E7-4AAB-8932-3F9A0B37C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Ribbon</a:t>
            </a:r>
            <a:r>
              <a:rPr lang="zh-CN" altLang="en-US" dirty="0"/>
              <a:t>工作方式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8C688DA-2E77-4927-BD71-4CFC34D817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32E731A-8B9F-4883-AC79-604EBED471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393" y="2133600"/>
            <a:ext cx="8161751" cy="458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5367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998FE3B-CB3C-4B5D-B8B3-320A89113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Hystric</a:t>
            </a:r>
            <a:r>
              <a:rPr lang="zh-CN" altLang="en-US" dirty="0"/>
              <a:t>介绍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343F38C-51EF-4082-855A-FF8E064D15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72B4D98-E014-4108-9C43-168E20EAA6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9474" y="1844555"/>
            <a:ext cx="10152381" cy="40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2005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6B7533-78DA-44D6-ADA5-F3AF7E8CC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版本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EF8B2C7-3110-4050-96DE-2C5E792A1C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3305" y="1358781"/>
            <a:ext cx="10701307" cy="4552441"/>
          </a:xfrm>
        </p:spPr>
        <p:txBody>
          <a:bodyPr/>
          <a:lstStyle/>
          <a:p>
            <a:r>
              <a:rPr lang="en-US" altLang="zh-CN" b="1" dirty="0"/>
              <a:t>Spring </a:t>
            </a:r>
            <a:r>
              <a:rPr lang="en-US" altLang="zh-CN" b="1" dirty="0" err="1"/>
              <a:t>cloud</a:t>
            </a:r>
            <a:r>
              <a:rPr lang="en-US" altLang="zh-CN" dirty="0" err="1"/>
              <a:t>&amp;</a:t>
            </a:r>
            <a:r>
              <a:rPr lang="en-US" altLang="zh-CN" b="1" dirty="0" err="1"/>
              <a:t>Spring</a:t>
            </a:r>
            <a:r>
              <a:rPr lang="en-US" altLang="zh-CN" b="1" dirty="0"/>
              <a:t> boot</a:t>
            </a:r>
            <a:r>
              <a:rPr lang="zh-CN" altLang="en-US" dirty="0"/>
              <a:t>：</a:t>
            </a:r>
            <a:r>
              <a:rPr lang="en-US" altLang="zh-CN" dirty="0"/>
              <a:t>https://spring.io/projects/spring-cloud#overview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E4D6261-FEBD-4D29-8B7D-D6ED111EAF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9137" y="1845949"/>
            <a:ext cx="7943850" cy="412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5853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329DF4-8CBB-4806-8203-288233A1E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Hystrix</a:t>
            </a:r>
            <a:r>
              <a:rPr lang="zh-CN" altLang="en-US" dirty="0"/>
              <a:t>熔断逻辑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E3E5226D-F1EF-45A1-A873-5A2F40C58D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925" y="2251621"/>
            <a:ext cx="8427179" cy="4255786"/>
          </a:xfrm>
        </p:spPr>
      </p:pic>
    </p:spTree>
    <p:extLst>
      <p:ext uri="{BB962C8B-B14F-4D97-AF65-F5344CB8AC3E}">
        <p14:creationId xmlns:p14="http://schemas.microsoft.com/office/powerpoint/2010/main" val="6057076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5BAFCE6-67E8-47F6-8966-C6A9EBB64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Feign</a:t>
            </a:r>
            <a:r>
              <a:rPr lang="zh-CN" altLang="en-US" dirty="0"/>
              <a:t>介绍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33AEA4A9-44E4-482A-A1EA-06BE602E3C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788A29B-8BBB-4C2E-ADF3-CEB3E5E2AA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2958" y="1600909"/>
            <a:ext cx="10295238" cy="50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8264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BA7CE3-AA76-49ED-83E7-6EBC82A08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Zuul</a:t>
            </a:r>
            <a:r>
              <a:rPr lang="zh-CN" altLang="en-US" dirty="0"/>
              <a:t>介绍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E657266-9794-4B71-8202-84EA3D0E47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CBD733B-9B31-4C6D-A34B-0A572EB775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7271" y="1905000"/>
            <a:ext cx="10861313" cy="4006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1324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3185FD4-DD7A-4F56-B326-8F0AD9C58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Zuul</a:t>
            </a:r>
            <a:r>
              <a:rPr lang="zh-CN" altLang="en-US" dirty="0"/>
              <a:t>过滤器运行机制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1A58F22-A185-4CA8-A8B3-2E98635CE7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5DCB887-FA07-4BE9-A58D-E3DAB9106D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1888" y="1618936"/>
            <a:ext cx="8568223" cy="5085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5425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4D5FC89-4D70-4FD9-B73F-C58502C2A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Zuul</a:t>
            </a:r>
            <a:r>
              <a:rPr lang="zh-CN" altLang="en-US" dirty="0"/>
              <a:t>工作方式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3E71127-4067-4A0E-93F2-56B5533B97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BB84B3F-609C-4D4B-9376-3ECFB50AEB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9212" y="1905000"/>
            <a:ext cx="7873049" cy="4889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1648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B86E06-54AC-42C7-A9A3-A6F2A65D9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加入</a:t>
            </a:r>
            <a:r>
              <a:rPr lang="en-US" altLang="zh-CN" dirty="0" err="1"/>
              <a:t>Zuul</a:t>
            </a:r>
            <a:r>
              <a:rPr lang="zh-CN" altLang="en-US" dirty="0"/>
              <a:t>后的集群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463BA7F-B39D-48EB-97CC-A0289A37BC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87EC295-4BC8-45E1-B4F6-7A6A206C3A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9212" y="1850714"/>
            <a:ext cx="8656257" cy="5007286"/>
          </a:xfrm>
          <a:prstGeom prst="rect">
            <a:avLst/>
          </a:prstGeom>
        </p:spPr>
      </p:pic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E6E7125B-CD51-49E1-AE97-BDE7E2CF4D77}"/>
              </a:ext>
            </a:extLst>
          </p:cNvPr>
          <p:cNvCxnSpPr>
            <a:cxnSpLocks/>
          </p:cNvCxnSpPr>
          <p:nvPr/>
        </p:nvCxnSpPr>
        <p:spPr>
          <a:xfrm>
            <a:off x="5516381" y="3252866"/>
            <a:ext cx="0" cy="21286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45907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F32FA4-41FF-47E1-B447-78A5AAA758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Config</a:t>
            </a:r>
            <a:r>
              <a:rPr lang="zh-CN" altLang="en-US" dirty="0"/>
              <a:t>介绍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DE01EF7-5288-4CBA-8B54-FED2BD93D6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E77DC33-51E7-476A-BE95-27E0822503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485" y="1813709"/>
            <a:ext cx="11050489" cy="4090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0776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6B11D5-2EAD-45FF-A694-1B462E38C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SpringCloud</a:t>
            </a:r>
            <a:r>
              <a:rPr lang="zh-CN" altLang="en-US" dirty="0"/>
              <a:t>微服务开发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FABB041-60B4-4AF2-A197-9BE9B12381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35994" y="1797878"/>
            <a:ext cx="8805619" cy="443601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rgbClr val="0070C0"/>
                </a:solidFill>
              </a:rPr>
              <a:t>Eureka</a:t>
            </a:r>
            <a:r>
              <a:rPr lang="zh-CN" altLang="en-US" sz="2400" dirty="0">
                <a:solidFill>
                  <a:srgbClr val="0070C0"/>
                </a:solidFill>
              </a:rPr>
              <a:t>服务器开发</a:t>
            </a:r>
            <a:endParaRPr lang="en-US" altLang="zh-CN" sz="2400" dirty="0">
              <a:solidFill>
                <a:srgbClr val="0070C0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0070C0"/>
                </a:solidFill>
              </a:rPr>
              <a:t>微服务（服务端）开发</a:t>
            </a:r>
            <a:endParaRPr lang="en-US" altLang="zh-CN" sz="2400" dirty="0">
              <a:solidFill>
                <a:srgbClr val="0070C0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0070C0"/>
                </a:solidFill>
              </a:rPr>
              <a:t>微服务（客户端）开发</a:t>
            </a:r>
            <a:endParaRPr lang="en-US" altLang="zh-CN" sz="2400" dirty="0">
              <a:solidFill>
                <a:srgbClr val="0070C0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altLang="zh-CN" sz="2400" dirty="0" err="1">
                <a:solidFill>
                  <a:srgbClr val="0070C0"/>
                </a:solidFill>
              </a:rPr>
              <a:t>RestTemplate</a:t>
            </a:r>
            <a:r>
              <a:rPr lang="zh-CN" altLang="en-US" sz="2400" dirty="0">
                <a:solidFill>
                  <a:srgbClr val="0070C0"/>
                </a:solidFill>
              </a:rPr>
              <a:t>调用</a:t>
            </a:r>
            <a:endParaRPr lang="en-US" altLang="zh-CN" sz="2400" dirty="0">
              <a:solidFill>
                <a:srgbClr val="0070C0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altLang="zh-CN" sz="2400" dirty="0">
                <a:solidFill>
                  <a:srgbClr val="0070C0"/>
                </a:solidFill>
              </a:rPr>
              <a:t>Feign</a:t>
            </a:r>
            <a:r>
              <a:rPr lang="zh-CN" altLang="en-US" sz="2400" dirty="0">
                <a:solidFill>
                  <a:srgbClr val="0070C0"/>
                </a:solidFill>
              </a:rPr>
              <a:t>客户端</a:t>
            </a:r>
            <a:endParaRPr lang="en-US" altLang="zh-CN" sz="24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5399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F5C4D7D-652A-49EE-AA04-6461558ED8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多模块项目结构准备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8C02CA4-D62B-4D16-9BED-33C6722146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8741" y="1439056"/>
            <a:ext cx="9773587" cy="5418944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>新建</a:t>
            </a:r>
            <a:r>
              <a:rPr lang="en-US" altLang="zh-CN" sz="2400" dirty="0"/>
              <a:t>POM</a:t>
            </a:r>
            <a:r>
              <a:rPr lang="zh-CN" altLang="en-US" sz="2400" dirty="0"/>
              <a:t>类型的父项目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zh-CN" altLang="en-US" sz="2400" dirty="0"/>
              <a:t>在父项目中添加如下模块项目</a:t>
            </a:r>
            <a:endParaRPr lang="en-US" altLang="zh-CN" sz="2400" dirty="0"/>
          </a:p>
          <a:p>
            <a:pPr lvl="1">
              <a:lnSpc>
                <a:spcPct val="150000"/>
              </a:lnSpc>
            </a:pPr>
            <a:r>
              <a:rPr lang="zh-CN" altLang="en-US" sz="2400" dirty="0"/>
              <a:t>服务注册中心</a:t>
            </a:r>
            <a:r>
              <a:rPr lang="en-US" altLang="zh-CN" sz="2400" dirty="0"/>
              <a:t>Eureka</a:t>
            </a:r>
            <a:r>
              <a:rPr lang="zh-CN" altLang="en-US" sz="2400" dirty="0"/>
              <a:t>服务器项目</a:t>
            </a:r>
            <a:r>
              <a:rPr lang="en-US" altLang="zh-CN" sz="2400" dirty="0"/>
              <a:t>——</a:t>
            </a:r>
            <a:r>
              <a:rPr lang="zh-CN" altLang="en-US" sz="2400" dirty="0"/>
              <a:t>添加</a:t>
            </a:r>
            <a:r>
              <a:rPr lang="en-US" altLang="zh-CN" sz="2400" dirty="0" err="1"/>
              <a:t>EurekaServer</a:t>
            </a:r>
            <a:r>
              <a:rPr lang="zh-CN" altLang="en-US" sz="2400" dirty="0"/>
              <a:t>依赖</a:t>
            </a:r>
            <a:endParaRPr lang="en-US" altLang="zh-CN" sz="2400" dirty="0"/>
          </a:p>
          <a:p>
            <a:pPr lvl="1">
              <a:lnSpc>
                <a:spcPct val="150000"/>
              </a:lnSpc>
            </a:pPr>
            <a:r>
              <a:rPr lang="zh-CN" altLang="en-US" sz="2400" dirty="0"/>
              <a:t>服务提供者项目（</a:t>
            </a:r>
            <a:r>
              <a:rPr lang="en-US" altLang="zh-CN" sz="2400" dirty="0"/>
              <a:t>Eureka</a:t>
            </a:r>
            <a:r>
              <a:rPr lang="zh-CN" altLang="en-US" sz="2400" dirty="0"/>
              <a:t>客户端）</a:t>
            </a:r>
            <a:r>
              <a:rPr lang="en-US" altLang="zh-CN" sz="2400" dirty="0"/>
              <a:t>——</a:t>
            </a:r>
            <a:r>
              <a:rPr lang="zh-CN" altLang="en-US" sz="2400" dirty="0"/>
              <a:t>添加</a:t>
            </a:r>
            <a:r>
              <a:rPr lang="en-US" altLang="zh-CN" sz="2400" dirty="0"/>
              <a:t>Eureka Discovery</a:t>
            </a:r>
            <a:r>
              <a:rPr lang="zh-CN" altLang="en-US" sz="2400" dirty="0"/>
              <a:t>和</a:t>
            </a:r>
            <a:r>
              <a:rPr lang="en-US" altLang="zh-CN" sz="2400" dirty="0"/>
              <a:t>web</a:t>
            </a:r>
            <a:r>
              <a:rPr lang="zh-CN" altLang="en-US" sz="2400" dirty="0"/>
              <a:t>依赖</a:t>
            </a:r>
            <a:endParaRPr lang="en-US" altLang="zh-CN" sz="2400" dirty="0"/>
          </a:p>
          <a:p>
            <a:pPr lvl="1">
              <a:lnSpc>
                <a:spcPct val="150000"/>
              </a:lnSpc>
            </a:pPr>
            <a:r>
              <a:rPr lang="zh-CN" altLang="en-US" sz="2400" dirty="0"/>
              <a:t>服务消费者项目（</a:t>
            </a:r>
            <a:r>
              <a:rPr lang="en-US" altLang="zh-CN" sz="2400" dirty="0"/>
              <a:t>Eureka</a:t>
            </a:r>
            <a:r>
              <a:rPr lang="zh-CN" altLang="en-US" sz="2400" dirty="0"/>
              <a:t>客户端）</a:t>
            </a:r>
            <a:r>
              <a:rPr lang="en-US" altLang="zh-CN" sz="2400" dirty="0"/>
              <a:t>——</a:t>
            </a:r>
            <a:r>
              <a:rPr lang="zh-CN" altLang="en-US" sz="2400" dirty="0"/>
              <a:t>添加</a:t>
            </a:r>
            <a:r>
              <a:rPr lang="en-US" altLang="zh-CN" sz="2400" dirty="0"/>
              <a:t>Eureka Discovery</a:t>
            </a:r>
            <a:r>
              <a:rPr lang="zh-CN" altLang="en-US" sz="2400" dirty="0"/>
              <a:t>和</a:t>
            </a:r>
            <a:r>
              <a:rPr lang="en-US" altLang="zh-CN" sz="2400" dirty="0"/>
              <a:t>web</a:t>
            </a:r>
            <a:r>
              <a:rPr lang="zh-CN" altLang="en-US" sz="2400" dirty="0"/>
              <a:t>依赖</a:t>
            </a:r>
          </a:p>
        </p:txBody>
      </p:sp>
    </p:spTree>
    <p:extLst>
      <p:ext uri="{BB962C8B-B14F-4D97-AF65-F5344CB8AC3E}">
        <p14:creationId xmlns:p14="http://schemas.microsoft.com/office/powerpoint/2010/main" val="23325275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576F5CEC-593E-49C6-BC8A-0F6711BB9D48}"/>
              </a:ext>
            </a:extLst>
          </p:cNvPr>
          <p:cNvSpPr txBox="1"/>
          <p:nvPr/>
        </p:nvSpPr>
        <p:spPr>
          <a:xfrm>
            <a:off x="1323826" y="1521152"/>
            <a:ext cx="6005170" cy="1127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/>
              <a:t>新建</a:t>
            </a:r>
            <a:r>
              <a:rPr lang="en-US" altLang="zh-CN" sz="2400" dirty="0"/>
              <a:t>POM</a:t>
            </a:r>
            <a:r>
              <a:rPr lang="zh-CN" altLang="en-US" sz="2400" dirty="0"/>
              <a:t>类型项目</a:t>
            </a:r>
            <a:endParaRPr lang="en-US" altLang="zh-CN" sz="2400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/>
              <a:t>修改</a:t>
            </a:r>
            <a:r>
              <a:rPr lang="en-US" altLang="zh-CN" sz="2400" dirty="0"/>
              <a:t>pom.xml</a:t>
            </a:r>
            <a:r>
              <a:rPr lang="zh-CN" altLang="en-US" sz="2400" dirty="0"/>
              <a:t>，</a:t>
            </a:r>
            <a:r>
              <a:rPr lang="en-US" altLang="zh-CN" sz="2400" dirty="0"/>
              <a:t>packaging</a:t>
            </a:r>
            <a:r>
              <a:rPr lang="zh-CN" altLang="en-US" sz="2400" dirty="0"/>
              <a:t>设置为</a:t>
            </a:r>
            <a:r>
              <a:rPr lang="en-US" altLang="zh-CN" sz="2400" dirty="0"/>
              <a:t>pom</a:t>
            </a:r>
            <a:endParaRPr lang="zh-CN" altLang="en-US" sz="2400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5636B1B2-694E-4E8E-8DB8-F9D28444F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父项目开发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ACA1F558-8076-41AE-8B68-95C250ED9E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9132" y="1905000"/>
            <a:ext cx="6926008" cy="487265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9AF38D9-712B-4878-B2C5-763778D134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8667" y="1844318"/>
            <a:ext cx="6533333" cy="49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467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6B7533-78DA-44D6-ADA5-F3AF7E8CC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版本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EF8B2C7-3110-4050-96DE-2C5E792A1C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3305" y="1358781"/>
            <a:ext cx="10701307" cy="4552441"/>
          </a:xfrm>
        </p:spPr>
        <p:txBody>
          <a:bodyPr/>
          <a:lstStyle/>
          <a:p>
            <a:r>
              <a:rPr lang="en-US" altLang="zh-CN" b="1" dirty="0"/>
              <a:t>Spring </a:t>
            </a:r>
            <a:r>
              <a:rPr lang="en-US" altLang="zh-CN" b="1" dirty="0" err="1"/>
              <a:t>cloud</a:t>
            </a:r>
            <a:r>
              <a:rPr lang="en-US" altLang="zh-CN" dirty="0" err="1"/>
              <a:t>&amp;</a:t>
            </a:r>
            <a:r>
              <a:rPr lang="en-US" altLang="zh-CN" b="1" dirty="0" err="1"/>
              <a:t>Spring</a:t>
            </a:r>
            <a:r>
              <a:rPr lang="en-US" altLang="zh-CN" b="1" dirty="0"/>
              <a:t> boot</a:t>
            </a:r>
            <a:r>
              <a:rPr lang="zh-CN" altLang="en-US" dirty="0"/>
              <a:t>：</a:t>
            </a:r>
            <a:r>
              <a:rPr lang="en-US" altLang="zh-CN" b="0" i="0" dirty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https://start.spring.io/actuator/info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B600E26-DA58-46DE-8D07-E5F13D79C8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850" y="1905000"/>
            <a:ext cx="107823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959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6C795F-809B-47DB-8DA6-5C928780E8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Eureka</a:t>
            </a:r>
            <a:r>
              <a:rPr lang="zh-CN" altLang="en-US" dirty="0"/>
              <a:t>服务器开发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212E5E0-5928-4490-8FBE-4AE3AEC611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24517" y="1534709"/>
            <a:ext cx="8915400" cy="377762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>在父项目中添加模块项目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zh-CN" altLang="en-US" sz="2400" dirty="0"/>
              <a:t>添加</a:t>
            </a:r>
            <a:r>
              <a:rPr lang="en-US" altLang="zh-CN" sz="2400" dirty="0" err="1"/>
              <a:t>EurekaServer</a:t>
            </a:r>
            <a:r>
              <a:rPr lang="zh-CN" altLang="en-US" sz="2400" dirty="0"/>
              <a:t>依赖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8C5602A-B4E2-4187-BFA6-736C960DDE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919" y="1727115"/>
            <a:ext cx="7498985" cy="513088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3DBBD39B-E9E6-47D0-8337-AF0F594538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7824" y="1545669"/>
            <a:ext cx="7764176" cy="5312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550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576F28-C596-4194-8CE2-3D6BE0559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Eureka</a:t>
            </a:r>
            <a:r>
              <a:rPr lang="zh-CN" altLang="en-US" dirty="0"/>
              <a:t>服务器开发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582DE0C-D636-49B4-90BC-C00229A9EB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9760" y="1600200"/>
            <a:ext cx="9614852" cy="431102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>启动类前注解</a:t>
            </a:r>
            <a:r>
              <a:rPr lang="en-US" altLang="zh-CN" sz="2400" b="1" dirty="0"/>
              <a:t>@</a:t>
            </a:r>
            <a:r>
              <a:rPr lang="en-US" altLang="zh-CN" sz="2400" b="1" dirty="0" err="1"/>
              <a:t>EnableEurekaServer</a:t>
            </a:r>
            <a:endParaRPr lang="en-US" altLang="zh-CN" sz="2400" b="1" dirty="0"/>
          </a:p>
          <a:p>
            <a:pPr>
              <a:lnSpc>
                <a:spcPct val="150000"/>
              </a:lnSpc>
            </a:pPr>
            <a:r>
              <a:rPr lang="zh-CN" altLang="en-US" sz="2400" dirty="0"/>
              <a:t>新建配置文件</a:t>
            </a:r>
            <a:r>
              <a:rPr lang="en-US" altLang="zh-CN" sz="2400" dirty="0" err="1"/>
              <a:t>application.yml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zh-CN" altLang="en-US" sz="2400" dirty="0"/>
              <a:t>运行</a:t>
            </a:r>
            <a:r>
              <a:rPr lang="en-US" altLang="zh-CN" sz="2400" dirty="0"/>
              <a:t>Eureka</a:t>
            </a:r>
            <a:r>
              <a:rPr lang="zh-CN" altLang="en-US" sz="2400" dirty="0"/>
              <a:t>服务器，测试访问：</a:t>
            </a:r>
            <a:r>
              <a:rPr lang="en-US" altLang="zh-CN" sz="2400" dirty="0"/>
              <a:t>http://localhost:8761</a:t>
            </a:r>
            <a:endParaRPr lang="zh-CN" altLang="en-US" sz="24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F33D971-0F7A-4182-8954-06A0A13A0D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139" y="3691496"/>
            <a:ext cx="7031922" cy="300499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6761B6C-F1E4-42C8-9DFB-07AFBC3C0D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5924" y="3209514"/>
            <a:ext cx="7450937" cy="3486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570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32794D-ED25-4F5E-A900-74B980730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0D91D20-7472-4BC8-8EE5-6808EF2E38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7F78EE0-7FBF-4588-8E15-4EDAB6B762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9477"/>
            <a:ext cx="12192000" cy="6399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3673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B0ED421-292C-4CDA-B98A-CD884D3E5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</a:rPr>
              <a:t>微服务（服务端）开发</a:t>
            </a:r>
            <a:br>
              <a:rPr lang="en-US" altLang="zh-CN" dirty="0">
                <a:solidFill>
                  <a:schemeClr val="tx1"/>
                </a:solidFill>
              </a:rPr>
            </a:b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1F7890D-118D-4F62-8343-C9701E52CA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08260" y="1512508"/>
            <a:ext cx="9645832" cy="4307274"/>
          </a:xfrm>
        </p:spPr>
        <p:txBody>
          <a:bodyPr>
            <a:normAutofit/>
          </a:bodyPr>
          <a:lstStyle/>
          <a:p>
            <a:r>
              <a:rPr lang="zh-CN" altLang="en-US" sz="2400" dirty="0"/>
              <a:t>在父项目中添加模块项目</a:t>
            </a:r>
            <a:endParaRPr lang="en-US" altLang="zh-CN" sz="2400" dirty="0"/>
          </a:p>
          <a:p>
            <a:r>
              <a:rPr lang="zh-CN" altLang="en-US" sz="2400" dirty="0"/>
              <a:t>添加</a:t>
            </a:r>
            <a:r>
              <a:rPr lang="en-US" altLang="zh-CN" sz="2400" dirty="0"/>
              <a:t>Eureka Discovery Client</a:t>
            </a:r>
            <a:r>
              <a:rPr lang="zh-CN" altLang="en-US" sz="2400" dirty="0"/>
              <a:t>、</a:t>
            </a:r>
            <a:r>
              <a:rPr lang="en-US" altLang="zh-CN" sz="2400" dirty="0" err="1"/>
              <a:t>Springweb</a:t>
            </a:r>
            <a:r>
              <a:rPr lang="zh-CN" altLang="en-US" sz="2400" dirty="0"/>
              <a:t>、</a:t>
            </a:r>
            <a:r>
              <a:rPr lang="en-US" altLang="zh-CN" sz="2400" dirty="0"/>
              <a:t>Lombok</a:t>
            </a:r>
            <a:r>
              <a:rPr lang="zh-CN" altLang="en-US" sz="2400" dirty="0"/>
              <a:t>依赖</a:t>
            </a:r>
            <a:endParaRPr lang="en-US" altLang="zh-CN" sz="2400" dirty="0"/>
          </a:p>
          <a:p>
            <a:endParaRPr lang="zh-CN" altLang="en-US" sz="24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0BD862C-15AA-4A19-841C-6D25EA61A4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0807" y="1447853"/>
            <a:ext cx="7958545" cy="5195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9901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E57165-4465-4984-9D18-EBE9C4F88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微服务</a:t>
            </a:r>
            <a:r>
              <a:rPr lang="en-US" altLang="zh-CN" dirty="0"/>
              <a:t>——</a:t>
            </a:r>
            <a:r>
              <a:rPr lang="zh-CN" altLang="en-US" dirty="0"/>
              <a:t>服务端开发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12B62EE4-E3BC-40D4-9A48-12922DE140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9760" y="1600200"/>
            <a:ext cx="9614852" cy="431102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>启动类前注解</a:t>
            </a:r>
            <a:r>
              <a:rPr lang="en-US" altLang="zh-CN" sz="2400" b="1" dirty="0"/>
              <a:t>@</a:t>
            </a:r>
            <a:r>
              <a:rPr lang="en-US" altLang="zh-CN" sz="2400" b="1" dirty="0" err="1"/>
              <a:t>EnableDiscoveryClient</a:t>
            </a:r>
            <a:r>
              <a:rPr lang="zh-CN" altLang="en-US" sz="2400" b="1" dirty="0"/>
              <a:t>（</a:t>
            </a:r>
            <a:r>
              <a:rPr lang="en-US" altLang="zh-CN" sz="2400" dirty="0"/>
              <a:t>@</a:t>
            </a:r>
            <a:r>
              <a:rPr lang="en-US" altLang="zh-CN" sz="2400" dirty="0" err="1"/>
              <a:t>EnableEurekaClient</a:t>
            </a:r>
            <a:r>
              <a:rPr lang="zh-CN" altLang="en-US" sz="2400" b="1" dirty="0"/>
              <a:t>）</a:t>
            </a:r>
            <a:endParaRPr lang="en-US" altLang="zh-CN" sz="2400" b="1" dirty="0"/>
          </a:p>
          <a:p>
            <a:pPr>
              <a:lnSpc>
                <a:spcPct val="150000"/>
              </a:lnSpc>
            </a:pPr>
            <a:r>
              <a:rPr lang="zh-CN" altLang="en-US" sz="2400" dirty="0"/>
              <a:t>新建配置文件</a:t>
            </a:r>
            <a:r>
              <a:rPr lang="en-US" altLang="zh-CN" sz="2400" dirty="0" err="1"/>
              <a:t>application.yml</a:t>
            </a:r>
            <a:endParaRPr lang="en-US" altLang="zh-CN" sz="2400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6EC2234-6B73-4879-A0E8-47EA32822B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182" y="3724815"/>
            <a:ext cx="6643652" cy="245636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E7DE8A9-666A-49C3-A2BA-CD2B274BCC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0368" y="3178556"/>
            <a:ext cx="7636450" cy="3548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293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E57165-4465-4984-9D18-EBE9C4F88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微服务</a:t>
            </a:r>
            <a:r>
              <a:rPr lang="en-US" altLang="zh-CN" dirty="0"/>
              <a:t>——</a:t>
            </a:r>
            <a:r>
              <a:rPr lang="zh-CN" altLang="en-US" dirty="0"/>
              <a:t>服务端开发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12B62EE4-E3BC-40D4-9A48-12922DE140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9760" y="1600200"/>
            <a:ext cx="9614852" cy="431102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>业务功能开发：与</a:t>
            </a:r>
            <a:r>
              <a:rPr lang="en-US" altLang="zh-CN" sz="2400" dirty="0" err="1"/>
              <a:t>springboot</a:t>
            </a:r>
            <a:r>
              <a:rPr lang="zh-CN" altLang="en-US" sz="2400" dirty="0"/>
              <a:t>开发</a:t>
            </a:r>
            <a:r>
              <a:rPr lang="en-US" altLang="zh-CN" sz="2400" dirty="0"/>
              <a:t>web</a:t>
            </a:r>
            <a:r>
              <a:rPr lang="zh-CN" altLang="en-US" sz="2400" dirty="0"/>
              <a:t>完全一致</a:t>
            </a:r>
            <a:endParaRPr lang="en-US" altLang="zh-CN" sz="24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1116EBC-A1F2-4367-9204-84B71AE338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246" y="2178583"/>
            <a:ext cx="11904762" cy="44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733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0D6919D-DDA5-4038-87F4-EB0243438A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38400" y="1493520"/>
            <a:ext cx="9066212" cy="4417702"/>
          </a:xfrm>
        </p:spPr>
        <p:txBody>
          <a:bodyPr>
            <a:normAutofit/>
          </a:bodyPr>
          <a:lstStyle/>
          <a:p>
            <a:r>
              <a:rPr lang="zh-CN" altLang="en-US" sz="2400" dirty="0"/>
              <a:t>运行启动类，浏览器直接访问服务端测试</a:t>
            </a:r>
            <a:r>
              <a:rPr lang="en-US" altLang="zh-CN" sz="2400" dirty="0" err="1"/>
              <a:t>api</a:t>
            </a:r>
            <a:r>
              <a:rPr lang="zh-CN" altLang="en-US" sz="2400" dirty="0"/>
              <a:t>接口</a:t>
            </a:r>
            <a:endParaRPr lang="en-US" altLang="zh-CN" sz="2400" dirty="0"/>
          </a:p>
          <a:p>
            <a:r>
              <a:rPr lang="zh-CN" altLang="en-US" sz="2400" dirty="0"/>
              <a:t>查看</a:t>
            </a:r>
            <a:r>
              <a:rPr lang="en-US" altLang="zh-CN" sz="2400" dirty="0"/>
              <a:t>Eureka</a:t>
            </a:r>
            <a:r>
              <a:rPr lang="zh-CN" altLang="en-US" sz="2400" dirty="0"/>
              <a:t>页面</a:t>
            </a: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8A2900C4-1F61-41EA-91A3-5398118E0F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869410"/>
          </a:xfrm>
        </p:spPr>
        <p:txBody>
          <a:bodyPr/>
          <a:lstStyle/>
          <a:p>
            <a:r>
              <a:rPr lang="zh-CN" altLang="en-US" dirty="0"/>
              <a:t>微服务</a:t>
            </a:r>
            <a:r>
              <a:rPr lang="en-US" altLang="zh-CN" dirty="0"/>
              <a:t>——</a:t>
            </a:r>
            <a:r>
              <a:rPr lang="zh-CN" altLang="en-US" dirty="0"/>
              <a:t>服务端开发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47342C0D-3836-482E-8060-63B23D6A32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0548" y="2651749"/>
            <a:ext cx="8665303" cy="308537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0B3C4B9-661E-4076-92CF-414E8B3516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84" y="461664"/>
            <a:ext cx="12192000" cy="6304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586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B0ED421-292C-4CDA-B98A-CD884D3E5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</a:rPr>
              <a:t>微服务</a:t>
            </a:r>
            <a:r>
              <a:rPr lang="en-US" altLang="zh-CN" dirty="0">
                <a:solidFill>
                  <a:schemeClr val="tx1"/>
                </a:solidFill>
              </a:rPr>
              <a:t>——</a:t>
            </a:r>
            <a:r>
              <a:rPr lang="zh-CN" altLang="en-US" dirty="0">
                <a:solidFill>
                  <a:schemeClr val="tx1"/>
                </a:solidFill>
              </a:rPr>
              <a:t>消费者端开发</a:t>
            </a:r>
            <a:br>
              <a:rPr lang="en-US" altLang="zh-CN" dirty="0">
                <a:solidFill>
                  <a:schemeClr val="tx1"/>
                </a:solidFill>
              </a:rPr>
            </a:b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1F7890D-118D-4F62-8343-C9701E52CA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08260" y="1512508"/>
            <a:ext cx="9645832" cy="4307274"/>
          </a:xfrm>
        </p:spPr>
        <p:txBody>
          <a:bodyPr>
            <a:normAutofit/>
          </a:bodyPr>
          <a:lstStyle/>
          <a:p>
            <a:r>
              <a:rPr lang="zh-CN" altLang="en-US" sz="2400" dirty="0"/>
              <a:t>在父项目中添加模块项目</a:t>
            </a:r>
            <a:endParaRPr lang="en-US" altLang="zh-CN" sz="2400" dirty="0"/>
          </a:p>
          <a:p>
            <a:r>
              <a:rPr lang="zh-CN" altLang="en-US" sz="2400" dirty="0"/>
              <a:t>添加</a:t>
            </a:r>
            <a:r>
              <a:rPr lang="en-US" altLang="zh-CN" sz="2400" dirty="0"/>
              <a:t>Eureka Discovery Client</a:t>
            </a:r>
            <a:r>
              <a:rPr lang="zh-CN" altLang="en-US" sz="2400" dirty="0"/>
              <a:t>、</a:t>
            </a:r>
            <a:r>
              <a:rPr lang="en-US" altLang="zh-CN" sz="2400" dirty="0" err="1"/>
              <a:t>OpenFeign</a:t>
            </a:r>
            <a:r>
              <a:rPr lang="zh-CN" altLang="en-US" sz="2400" dirty="0"/>
              <a:t>、</a:t>
            </a:r>
            <a:r>
              <a:rPr lang="en-US" altLang="zh-CN" sz="2400" dirty="0" err="1"/>
              <a:t>Springweb</a:t>
            </a:r>
            <a:r>
              <a:rPr lang="zh-CN" altLang="en-US" sz="2400" dirty="0"/>
              <a:t>、</a:t>
            </a:r>
            <a:r>
              <a:rPr lang="en-US" altLang="zh-CN" sz="2400" dirty="0"/>
              <a:t>Lombok</a:t>
            </a:r>
            <a:r>
              <a:rPr lang="zh-CN" altLang="en-US" sz="2400" dirty="0"/>
              <a:t>依赖</a:t>
            </a:r>
            <a:endParaRPr lang="en-US" altLang="zh-CN" sz="2400" dirty="0"/>
          </a:p>
          <a:p>
            <a:endParaRPr lang="zh-CN" altLang="en-US" sz="24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105220E-E70F-4FA5-911C-DC6041F8CC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2025" y="1477407"/>
            <a:ext cx="8057535" cy="5260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9672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E57165-4465-4984-9D18-EBE9C4F88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</a:rPr>
              <a:t>微服务</a:t>
            </a:r>
            <a:r>
              <a:rPr lang="en-US" altLang="zh-CN" dirty="0">
                <a:solidFill>
                  <a:schemeClr val="tx1"/>
                </a:solidFill>
              </a:rPr>
              <a:t>——</a:t>
            </a:r>
            <a:r>
              <a:rPr lang="zh-CN" altLang="en-US" dirty="0">
                <a:solidFill>
                  <a:schemeClr val="tx1"/>
                </a:solidFill>
              </a:rPr>
              <a:t>消费者端开发</a:t>
            </a:r>
            <a:endParaRPr lang="zh-CN" altLang="en-US" dirty="0"/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12B62EE4-E3BC-40D4-9A48-12922DE140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9037" y="1511710"/>
            <a:ext cx="9614852" cy="431102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>启动类前注解</a:t>
            </a:r>
            <a:r>
              <a:rPr lang="en-US" altLang="zh-CN" sz="2400" b="1" dirty="0"/>
              <a:t>@</a:t>
            </a:r>
            <a:r>
              <a:rPr lang="en-US" altLang="zh-CN" sz="2400" b="1" dirty="0" err="1"/>
              <a:t>EnableDiscoveryClient</a:t>
            </a:r>
            <a:r>
              <a:rPr lang="zh-CN" altLang="en-US" sz="2400" b="1" dirty="0"/>
              <a:t>（</a:t>
            </a:r>
            <a:r>
              <a:rPr lang="en-US" altLang="zh-CN" sz="2400" dirty="0"/>
              <a:t>@</a:t>
            </a:r>
            <a:r>
              <a:rPr lang="en-US" altLang="zh-CN" sz="2400" dirty="0" err="1"/>
              <a:t>EnableEurekaClient</a:t>
            </a:r>
            <a:r>
              <a:rPr lang="zh-CN" altLang="en-US" sz="2400" b="1" dirty="0"/>
              <a:t>）</a:t>
            </a:r>
            <a:endParaRPr lang="en-US" altLang="zh-CN" sz="2400" b="1" dirty="0"/>
          </a:p>
          <a:p>
            <a:pPr>
              <a:lnSpc>
                <a:spcPct val="150000"/>
              </a:lnSpc>
            </a:pPr>
            <a:r>
              <a:rPr lang="zh-CN" altLang="en-US" sz="2400" dirty="0"/>
              <a:t>客户端访问配置（二选一即可，也可以同时存在）</a:t>
            </a:r>
            <a:endParaRPr lang="en-US" altLang="zh-CN" sz="2400" dirty="0"/>
          </a:p>
          <a:p>
            <a:pPr lvl="1">
              <a:lnSpc>
                <a:spcPct val="150000"/>
              </a:lnSpc>
            </a:pPr>
            <a:r>
              <a:rPr lang="zh-CN" altLang="en-US" sz="2200" dirty="0"/>
              <a:t>启动类前注解</a:t>
            </a:r>
            <a:r>
              <a:rPr lang="en-US" altLang="zh-CN" sz="2200" b="1" dirty="0"/>
              <a:t>@</a:t>
            </a:r>
            <a:r>
              <a:rPr lang="en-US" altLang="zh-CN" sz="2200" b="1" dirty="0" err="1"/>
              <a:t>EnableFeignClients</a:t>
            </a:r>
            <a:endParaRPr lang="en-US" altLang="zh-CN" sz="2200" b="1" dirty="0"/>
          </a:p>
          <a:p>
            <a:pPr lvl="1">
              <a:lnSpc>
                <a:spcPct val="150000"/>
              </a:lnSpc>
            </a:pPr>
            <a:r>
              <a:rPr lang="zh-CN" altLang="en-US" sz="2200" dirty="0"/>
              <a:t>通过</a:t>
            </a:r>
            <a:r>
              <a:rPr lang="en-US" altLang="zh-CN" sz="2200" dirty="0"/>
              <a:t>@Bean</a:t>
            </a:r>
            <a:r>
              <a:rPr lang="zh-CN" altLang="en-US" sz="2200" dirty="0"/>
              <a:t>在容器中添加</a:t>
            </a:r>
            <a:r>
              <a:rPr lang="en-US" altLang="zh-CN" sz="2200" dirty="0" err="1"/>
              <a:t>RestTemplate</a:t>
            </a:r>
            <a:r>
              <a:rPr lang="zh-CN" altLang="en-US" sz="2200" dirty="0"/>
              <a:t>对象</a:t>
            </a:r>
            <a:endParaRPr lang="en-US" altLang="zh-CN" sz="2200" dirty="0"/>
          </a:p>
          <a:p>
            <a:pPr>
              <a:lnSpc>
                <a:spcPct val="150000"/>
              </a:lnSpc>
            </a:pPr>
            <a:r>
              <a:rPr lang="zh-CN" altLang="en-US" sz="2400" dirty="0"/>
              <a:t>新建配置文件</a:t>
            </a:r>
            <a:r>
              <a:rPr lang="en-US" altLang="zh-CN" sz="2400" dirty="0" err="1"/>
              <a:t>application.yml</a:t>
            </a:r>
            <a:endParaRPr lang="en-US" altLang="zh-CN" sz="24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B8B8F83-4D5E-42C2-9743-812FA61F98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963" y="2938652"/>
            <a:ext cx="7794079" cy="377168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47EEE82-CCC7-43BC-A090-F85C0B907A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7782" y="2938652"/>
            <a:ext cx="7174218" cy="3771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961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E57165-4465-4984-9D18-EBE9C4F88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</a:rPr>
              <a:t>微服务</a:t>
            </a:r>
            <a:r>
              <a:rPr lang="en-US" altLang="zh-CN" dirty="0">
                <a:solidFill>
                  <a:schemeClr val="tx1"/>
                </a:solidFill>
              </a:rPr>
              <a:t>——</a:t>
            </a:r>
            <a:r>
              <a:rPr lang="zh-CN" altLang="en-US" dirty="0">
                <a:solidFill>
                  <a:schemeClr val="tx1"/>
                </a:solidFill>
              </a:rPr>
              <a:t>消费者端开发</a:t>
            </a:r>
            <a:endParaRPr lang="zh-CN" altLang="en-US" dirty="0"/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12B62EE4-E3BC-40D4-9A48-12922DE140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9037" y="1511710"/>
            <a:ext cx="9614852" cy="4311022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>业务功能开发：</a:t>
            </a:r>
            <a:r>
              <a:rPr lang="en-US" altLang="zh-CN" sz="2400" dirty="0" err="1"/>
              <a:t>FeignClient</a:t>
            </a:r>
            <a:r>
              <a:rPr lang="zh-CN" altLang="en-US" sz="2400" dirty="0"/>
              <a:t>方式调用微服务</a:t>
            </a:r>
            <a:endParaRPr lang="en-US" altLang="zh-CN" sz="2400" dirty="0"/>
          </a:p>
          <a:p>
            <a:pPr lvl="1">
              <a:lnSpc>
                <a:spcPct val="150000"/>
              </a:lnSpc>
            </a:pPr>
            <a:r>
              <a:rPr lang="zh-CN" altLang="en-US" sz="2200" dirty="0"/>
              <a:t>新建</a:t>
            </a:r>
            <a:r>
              <a:rPr lang="en-US" altLang="zh-CN" sz="2200" dirty="0" err="1"/>
              <a:t>dto</a:t>
            </a:r>
            <a:r>
              <a:rPr lang="zh-CN" altLang="en-US" sz="2200" dirty="0"/>
              <a:t>包，添加</a:t>
            </a:r>
            <a:r>
              <a:rPr lang="en-US" altLang="zh-CN" sz="2200" dirty="0" err="1"/>
              <a:t>dto</a:t>
            </a:r>
            <a:r>
              <a:rPr lang="zh-CN" altLang="en-US" sz="2200" dirty="0"/>
              <a:t>类</a:t>
            </a:r>
            <a:endParaRPr lang="en-US" altLang="zh-CN" sz="2200" dirty="0"/>
          </a:p>
          <a:p>
            <a:pPr lvl="1">
              <a:lnSpc>
                <a:spcPct val="150000"/>
              </a:lnSpc>
            </a:pPr>
            <a:r>
              <a:rPr lang="zh-CN" altLang="en-US" sz="2200" dirty="0"/>
              <a:t>新建</a:t>
            </a:r>
            <a:r>
              <a:rPr lang="en-US" altLang="zh-CN" sz="2200" dirty="0"/>
              <a:t>service</a:t>
            </a:r>
            <a:r>
              <a:rPr lang="zh-CN" altLang="en-US" sz="2200" dirty="0"/>
              <a:t>包，添加功能接口</a:t>
            </a:r>
            <a:endParaRPr lang="en-US" altLang="zh-CN" sz="2200" dirty="0"/>
          </a:p>
          <a:p>
            <a:pPr lvl="1">
              <a:lnSpc>
                <a:spcPct val="150000"/>
              </a:lnSpc>
            </a:pPr>
            <a:r>
              <a:rPr lang="zh-CN" altLang="en-US" sz="2200" dirty="0"/>
              <a:t>接口上注解</a:t>
            </a:r>
            <a:r>
              <a:rPr lang="en-US" altLang="zh-CN" sz="2200" dirty="0"/>
              <a:t>@</a:t>
            </a:r>
            <a:r>
              <a:rPr lang="en-US" altLang="zh-CN" sz="2200" dirty="0" err="1"/>
              <a:t>FeignClient</a:t>
            </a:r>
            <a:r>
              <a:rPr lang="en-US" altLang="zh-CN" sz="2200" dirty="0"/>
              <a:t>(“</a:t>
            </a:r>
            <a:r>
              <a:rPr lang="zh-CN" altLang="en-US" sz="2200" dirty="0"/>
              <a:t>服务名</a:t>
            </a:r>
            <a:r>
              <a:rPr lang="en-US" altLang="zh-CN" sz="2200" dirty="0"/>
              <a:t>")</a:t>
            </a:r>
          </a:p>
          <a:p>
            <a:pPr lvl="1">
              <a:lnSpc>
                <a:spcPct val="150000"/>
              </a:lnSpc>
            </a:pPr>
            <a:r>
              <a:rPr lang="zh-CN" altLang="en-US" sz="2200" dirty="0"/>
              <a:t>在接口中添加接口方法：方法上添加</a:t>
            </a:r>
            <a:r>
              <a:rPr lang="en-US" altLang="zh-CN" sz="2200" dirty="0"/>
              <a:t>@</a:t>
            </a:r>
            <a:r>
              <a:rPr lang="en-US" altLang="zh-CN" sz="2200" dirty="0" err="1"/>
              <a:t>RequestMapping</a:t>
            </a:r>
            <a:r>
              <a:rPr lang="zh-CN" altLang="en-US" sz="2200" dirty="0"/>
              <a:t>注解</a:t>
            </a:r>
            <a:r>
              <a:rPr lang="en-US" altLang="zh-CN" sz="2200" dirty="0" err="1"/>
              <a:t>url</a:t>
            </a:r>
            <a:r>
              <a:rPr lang="zh-CN" altLang="en-US" sz="2200" dirty="0"/>
              <a:t>，将对接口方法的调用映射到注解服务名下对应</a:t>
            </a:r>
            <a:r>
              <a:rPr lang="en-US" altLang="zh-CN" sz="2200" dirty="0" err="1"/>
              <a:t>url</a:t>
            </a:r>
            <a:r>
              <a:rPr lang="zh-CN" altLang="en-US" sz="2200" dirty="0"/>
              <a:t>上，方法参数需要用</a:t>
            </a:r>
            <a:r>
              <a:rPr lang="en-US" altLang="zh-CN" sz="2200" dirty="0"/>
              <a:t>@</a:t>
            </a:r>
            <a:r>
              <a:rPr lang="en-US" altLang="zh-CN" sz="2200" dirty="0" err="1"/>
              <a:t>PathVariable</a:t>
            </a:r>
            <a:r>
              <a:rPr lang="zh-CN" altLang="en-US" sz="2200" dirty="0"/>
              <a:t>或</a:t>
            </a:r>
            <a:r>
              <a:rPr lang="en-US" altLang="zh-CN" sz="2200" dirty="0"/>
              <a:t>@</a:t>
            </a:r>
            <a:r>
              <a:rPr lang="en-US" altLang="zh-CN" sz="2200" dirty="0" err="1"/>
              <a:t>RequestParam</a:t>
            </a:r>
            <a:r>
              <a:rPr lang="zh-CN" altLang="en-US" sz="2200" dirty="0"/>
              <a:t>进行相应注解</a:t>
            </a:r>
            <a:endParaRPr lang="en-US" altLang="zh-CN" sz="2200" dirty="0"/>
          </a:p>
          <a:p>
            <a:pPr lvl="1">
              <a:lnSpc>
                <a:spcPct val="150000"/>
              </a:lnSpc>
            </a:pPr>
            <a:r>
              <a:rPr lang="zh-CN" altLang="en-US" sz="2200" dirty="0"/>
              <a:t>通过该接口可以直接直接调用服务端</a:t>
            </a:r>
            <a:r>
              <a:rPr lang="en-US" altLang="zh-CN" sz="2200" dirty="0" err="1"/>
              <a:t>api</a:t>
            </a:r>
            <a:r>
              <a:rPr lang="zh-CN" altLang="en-US" sz="2200" dirty="0"/>
              <a:t>，并通过</a:t>
            </a:r>
            <a:r>
              <a:rPr lang="en-US" altLang="zh-CN" sz="2200" dirty="0"/>
              <a:t>@</a:t>
            </a:r>
            <a:r>
              <a:rPr lang="en-US" altLang="zh-CN" sz="2200" dirty="0" err="1"/>
              <a:t>Autowired</a:t>
            </a:r>
            <a:r>
              <a:rPr lang="zh-CN" altLang="en-US" sz="2200" dirty="0"/>
              <a:t>进行依赖注入</a:t>
            </a:r>
            <a:endParaRPr lang="en-US" altLang="zh-CN" sz="2200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6CE2730A-3284-45D5-ADEE-17C2CBE82A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336" y="3347769"/>
            <a:ext cx="11491327" cy="3210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607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8D91DA20-F227-432E-A9BD-0111A66088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750" y="1739810"/>
            <a:ext cx="6650586" cy="5106172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BF6B7533-78DA-44D6-ADA5-F3AF7E8CC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版本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EF8B2C7-3110-4050-96DE-2C5E792A1C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3305" y="1358781"/>
            <a:ext cx="10701307" cy="4552441"/>
          </a:xfrm>
        </p:spPr>
        <p:txBody>
          <a:bodyPr/>
          <a:lstStyle/>
          <a:p>
            <a:r>
              <a:rPr lang="en-US" altLang="zh-CN" b="1" dirty="0"/>
              <a:t>Spring </a:t>
            </a:r>
            <a:r>
              <a:rPr lang="en-US" altLang="zh-CN" b="1" dirty="0" err="1"/>
              <a:t>cloud</a:t>
            </a:r>
            <a:r>
              <a:rPr lang="en-US" altLang="zh-CN" dirty="0" err="1"/>
              <a:t>&amp;</a:t>
            </a:r>
            <a:r>
              <a:rPr lang="en-US" altLang="zh-CN" b="1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Alibaba</a:t>
            </a:r>
            <a:r>
              <a:rPr lang="en-US" altLang="zh-CN" b="1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 </a:t>
            </a:r>
            <a:r>
              <a:rPr lang="zh-CN" altLang="en-US" dirty="0"/>
              <a:t>：</a:t>
            </a:r>
            <a:r>
              <a:rPr lang="en-US" altLang="zh-CN" b="0" i="0" dirty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https://github.com/alibaba/spring-cloud-alibaba/wiki/</a:t>
            </a:r>
            <a:r>
              <a:rPr lang="zh-CN" altLang="en-US" b="0" i="0" dirty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版本说明</a:t>
            </a:r>
            <a:endParaRPr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0306E13-B455-4E43-A050-3D9A854DD4A4}"/>
              </a:ext>
            </a:extLst>
          </p:cNvPr>
          <p:cNvSpPr/>
          <p:nvPr/>
        </p:nvSpPr>
        <p:spPr>
          <a:xfrm>
            <a:off x="1527115" y="3273039"/>
            <a:ext cx="7445969" cy="32478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570334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E57165-4465-4984-9D18-EBE9C4F88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</a:rPr>
              <a:t>微服务</a:t>
            </a:r>
            <a:r>
              <a:rPr lang="en-US" altLang="zh-CN" dirty="0">
                <a:solidFill>
                  <a:schemeClr val="tx1"/>
                </a:solidFill>
              </a:rPr>
              <a:t>——</a:t>
            </a:r>
            <a:r>
              <a:rPr lang="zh-CN" altLang="en-US" dirty="0">
                <a:solidFill>
                  <a:schemeClr val="tx1"/>
                </a:solidFill>
              </a:rPr>
              <a:t>消费者端开发</a:t>
            </a:r>
            <a:endParaRPr lang="zh-CN" altLang="en-US" dirty="0"/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12B62EE4-E3BC-40D4-9A48-12922DE140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9037" y="1511710"/>
            <a:ext cx="9614852" cy="431102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>业务功能开发：</a:t>
            </a:r>
            <a:r>
              <a:rPr lang="en-US" altLang="zh-CN" sz="2400" dirty="0" err="1"/>
              <a:t>FeignClient</a:t>
            </a:r>
            <a:r>
              <a:rPr lang="zh-CN" altLang="en-US" sz="2400" dirty="0"/>
              <a:t>方式调用微服务</a:t>
            </a:r>
          </a:p>
          <a:p>
            <a:pPr lvl="1">
              <a:lnSpc>
                <a:spcPct val="150000"/>
              </a:lnSpc>
            </a:pPr>
            <a:r>
              <a:rPr lang="zh-CN" altLang="en-US" sz="2200" dirty="0"/>
              <a:t>新建</a:t>
            </a:r>
            <a:r>
              <a:rPr lang="en-US" altLang="zh-CN" sz="2200" dirty="0"/>
              <a:t>controller</a:t>
            </a:r>
            <a:r>
              <a:rPr lang="zh-CN" altLang="en-US" sz="2200" dirty="0"/>
              <a:t>包，添加</a:t>
            </a:r>
            <a:r>
              <a:rPr lang="en-US" altLang="zh-CN" sz="2200" dirty="0"/>
              <a:t>controller</a:t>
            </a:r>
            <a:r>
              <a:rPr lang="zh-CN" altLang="en-US" sz="2200" dirty="0"/>
              <a:t>类</a:t>
            </a:r>
            <a:endParaRPr lang="en-US" altLang="zh-CN" sz="2200" dirty="0"/>
          </a:p>
          <a:p>
            <a:pPr lvl="1">
              <a:lnSpc>
                <a:spcPct val="150000"/>
              </a:lnSpc>
            </a:pPr>
            <a:r>
              <a:rPr lang="zh-CN" altLang="en-US" sz="2200" dirty="0"/>
              <a:t>通过</a:t>
            </a:r>
            <a:r>
              <a:rPr lang="en-US" altLang="zh-CN" sz="2200" dirty="0"/>
              <a:t>@</a:t>
            </a:r>
            <a:r>
              <a:rPr lang="en-US" altLang="zh-CN" sz="2200" dirty="0" err="1"/>
              <a:t>Autowired</a:t>
            </a:r>
            <a:r>
              <a:rPr lang="zh-CN" altLang="en-US" sz="2200" dirty="0"/>
              <a:t>注入定义好的</a:t>
            </a:r>
            <a:r>
              <a:rPr lang="en-US" altLang="zh-CN" sz="2200" dirty="0"/>
              <a:t>Feign</a:t>
            </a:r>
            <a:r>
              <a:rPr lang="zh-CN" altLang="en-US" sz="2200" dirty="0"/>
              <a:t>业务接口</a:t>
            </a:r>
            <a:endParaRPr lang="en-US" altLang="zh-CN" sz="2200" dirty="0"/>
          </a:p>
          <a:p>
            <a:pPr lvl="1">
              <a:lnSpc>
                <a:spcPct val="150000"/>
              </a:lnSpc>
            </a:pPr>
            <a:r>
              <a:rPr lang="zh-CN" altLang="en-US" sz="2200" dirty="0"/>
              <a:t>在</a:t>
            </a:r>
            <a:r>
              <a:rPr lang="en-US" altLang="zh-CN" sz="2200" dirty="0"/>
              <a:t>controller</a:t>
            </a:r>
            <a:r>
              <a:rPr lang="zh-CN" altLang="en-US" sz="2200" dirty="0"/>
              <a:t>方式中直接调用</a:t>
            </a:r>
            <a:r>
              <a:rPr lang="en-US" altLang="zh-CN" sz="2200" dirty="0"/>
              <a:t>Feign</a:t>
            </a:r>
            <a:r>
              <a:rPr lang="zh-CN" altLang="en-US" sz="2200" dirty="0"/>
              <a:t>业务接口的方法</a:t>
            </a:r>
            <a:endParaRPr lang="en-US" altLang="zh-CN" sz="22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15A2840-EF22-4F08-A061-AAEE5F3E8A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1846" y="2792600"/>
            <a:ext cx="9528868" cy="3621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805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0D6919D-DDA5-4038-87F4-EB0243438A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38400" y="1493520"/>
            <a:ext cx="9066212" cy="4417702"/>
          </a:xfrm>
        </p:spPr>
        <p:txBody>
          <a:bodyPr>
            <a:normAutofit/>
          </a:bodyPr>
          <a:lstStyle/>
          <a:p>
            <a:r>
              <a:rPr lang="zh-CN" altLang="en-US" sz="2400" dirty="0"/>
              <a:t>运行启动类，浏览器直接访问消费者端测试</a:t>
            </a:r>
            <a:r>
              <a:rPr lang="en-US" altLang="zh-CN" sz="2400" dirty="0" err="1"/>
              <a:t>api</a:t>
            </a:r>
            <a:r>
              <a:rPr lang="zh-CN" altLang="en-US" sz="2400" dirty="0"/>
              <a:t>接口</a:t>
            </a:r>
            <a:endParaRPr lang="en-US" altLang="zh-CN" sz="2400" dirty="0"/>
          </a:p>
          <a:p>
            <a:r>
              <a:rPr lang="zh-CN" altLang="en-US" sz="2400" dirty="0"/>
              <a:t>查看</a:t>
            </a:r>
            <a:r>
              <a:rPr lang="en-US" altLang="zh-CN" sz="2400" dirty="0"/>
              <a:t>Eureka</a:t>
            </a:r>
            <a:r>
              <a:rPr lang="zh-CN" altLang="en-US" sz="2400" dirty="0"/>
              <a:t>页面</a:t>
            </a: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8A2900C4-1F61-41EA-91A3-5398118E0F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869410"/>
          </a:xfrm>
        </p:spPr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</a:rPr>
              <a:t>微服务</a:t>
            </a:r>
            <a:r>
              <a:rPr lang="en-US" altLang="zh-CN" dirty="0">
                <a:solidFill>
                  <a:schemeClr val="tx1"/>
                </a:solidFill>
              </a:rPr>
              <a:t>——</a:t>
            </a:r>
            <a:r>
              <a:rPr lang="zh-CN" altLang="en-US" dirty="0">
                <a:solidFill>
                  <a:schemeClr val="tx1"/>
                </a:solidFill>
              </a:rPr>
              <a:t>消费者端开发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4BEC981-728C-4707-B9BA-ED3010CE14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2925" y="2836634"/>
            <a:ext cx="6763967" cy="266058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EDD772A-2575-4CDF-8AF2-9E44B3236A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" y="1345544"/>
            <a:ext cx="12192000" cy="5879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053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E57165-4465-4984-9D18-EBE9C4F88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</a:rPr>
              <a:t>微服务</a:t>
            </a:r>
            <a:r>
              <a:rPr lang="en-US" altLang="zh-CN" dirty="0">
                <a:solidFill>
                  <a:schemeClr val="tx1"/>
                </a:solidFill>
              </a:rPr>
              <a:t>——</a:t>
            </a:r>
            <a:r>
              <a:rPr lang="zh-CN" altLang="en-US" dirty="0">
                <a:solidFill>
                  <a:schemeClr val="tx1"/>
                </a:solidFill>
              </a:rPr>
              <a:t>消费者端开发</a:t>
            </a:r>
            <a:endParaRPr lang="zh-CN" altLang="en-US" dirty="0"/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12B62EE4-E3BC-40D4-9A48-12922DE140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9037" y="1511710"/>
            <a:ext cx="9614852" cy="431102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>业务功能开发：</a:t>
            </a:r>
            <a:r>
              <a:rPr lang="en-US" altLang="zh-CN" sz="2400" dirty="0" err="1"/>
              <a:t>RestTemplate</a:t>
            </a:r>
            <a:r>
              <a:rPr lang="zh-CN" altLang="en-US" sz="2400" dirty="0"/>
              <a:t>方式调用微服务</a:t>
            </a:r>
            <a:endParaRPr lang="en-US" altLang="zh-CN" sz="2400" dirty="0"/>
          </a:p>
          <a:p>
            <a:pPr lvl="1">
              <a:lnSpc>
                <a:spcPct val="150000"/>
              </a:lnSpc>
            </a:pPr>
            <a:r>
              <a:rPr lang="zh-CN" altLang="en-US" sz="2200" dirty="0"/>
              <a:t>在</a:t>
            </a:r>
            <a:r>
              <a:rPr lang="en-US" altLang="zh-CN" sz="2200" dirty="0"/>
              <a:t>controller</a:t>
            </a:r>
            <a:r>
              <a:rPr lang="zh-CN" altLang="en-US" sz="2200" dirty="0"/>
              <a:t>中通过</a:t>
            </a:r>
            <a:r>
              <a:rPr lang="en-US" altLang="zh-CN" sz="2200" dirty="0"/>
              <a:t>@</a:t>
            </a:r>
            <a:r>
              <a:rPr lang="en-US" altLang="zh-CN" sz="2200" dirty="0" err="1"/>
              <a:t>Autowired</a:t>
            </a:r>
            <a:r>
              <a:rPr lang="zh-CN" altLang="en-US" sz="2200" dirty="0"/>
              <a:t>注入</a:t>
            </a:r>
            <a:r>
              <a:rPr lang="en-US" altLang="zh-CN" sz="2200" dirty="0" err="1"/>
              <a:t>RestTemplate</a:t>
            </a:r>
            <a:r>
              <a:rPr lang="zh-CN" altLang="en-US" sz="2200" dirty="0"/>
              <a:t>（启动类中通过</a:t>
            </a:r>
            <a:r>
              <a:rPr lang="en-US" altLang="zh-CN" sz="2200" dirty="0"/>
              <a:t>@Bean</a:t>
            </a:r>
            <a:r>
              <a:rPr lang="zh-CN" altLang="en-US" sz="2200" dirty="0"/>
              <a:t>加入容器了）</a:t>
            </a:r>
            <a:endParaRPr lang="en-US" altLang="zh-CN" sz="2200" dirty="0"/>
          </a:p>
          <a:p>
            <a:pPr lvl="1">
              <a:lnSpc>
                <a:spcPct val="150000"/>
              </a:lnSpc>
            </a:pPr>
            <a:r>
              <a:rPr lang="zh-CN" altLang="en-US" sz="2200" dirty="0"/>
              <a:t>通过</a:t>
            </a:r>
            <a:r>
              <a:rPr lang="en-US" altLang="zh-CN" sz="2200" dirty="0" err="1"/>
              <a:t>restTemplate.getForObject</a:t>
            </a:r>
            <a:r>
              <a:rPr lang="zh-CN" altLang="en-US" sz="2200" dirty="0"/>
              <a:t>方法调用服务端接口</a:t>
            </a:r>
            <a:endParaRPr lang="en-US" altLang="zh-CN" sz="2200" dirty="0"/>
          </a:p>
          <a:p>
            <a:pPr lvl="1">
              <a:lnSpc>
                <a:spcPct val="150000"/>
              </a:lnSpc>
            </a:pPr>
            <a:r>
              <a:rPr lang="zh-CN" altLang="en-US" sz="2200" dirty="0"/>
              <a:t>运行启动类，测试新接口</a:t>
            </a:r>
            <a:endParaRPr lang="en-US" altLang="zh-CN" sz="22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DCB4C79-21B1-433E-BBDA-DEA9CC835E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473" y="3881509"/>
            <a:ext cx="6961905" cy="235238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3E905C6-9FFB-4DE0-8845-7D6F8A5FA4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6762" y="2834142"/>
            <a:ext cx="8895238" cy="387619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27D4D2B-EB11-4A82-97F2-B6C0A73DD0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8224" y="3371985"/>
            <a:ext cx="7933776" cy="2450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42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938F1AF-994C-4717-9F1A-78B63F16E7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SpringCloud</a:t>
            </a:r>
            <a:r>
              <a:rPr lang="zh-CN" altLang="en-US" dirty="0"/>
              <a:t>微服务进阶开发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D1042B4-9DDA-478A-B1CB-D59437F148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93495" y="1558977"/>
            <a:ext cx="9211117" cy="435224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>负载均衡（</a:t>
            </a:r>
            <a:r>
              <a:rPr lang="en-US" altLang="zh-CN" sz="2400" dirty="0"/>
              <a:t>Ribbon</a:t>
            </a:r>
            <a:r>
              <a:rPr lang="zh-CN" altLang="en-US" sz="2400" dirty="0"/>
              <a:t>）</a:t>
            </a:r>
            <a:r>
              <a:rPr lang="en-US" altLang="zh-CN" sz="2400" dirty="0"/>
              <a:t>——</a:t>
            </a:r>
            <a:r>
              <a:rPr lang="zh-CN" altLang="en-US" sz="2400" dirty="0"/>
              <a:t>同一个服务多个实例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zh-CN" altLang="en-US" sz="2400" dirty="0"/>
              <a:t>服务网关与路由（</a:t>
            </a:r>
            <a:r>
              <a:rPr lang="en-US" altLang="zh-CN" sz="2400" dirty="0" err="1"/>
              <a:t>Zuul</a:t>
            </a:r>
            <a:r>
              <a:rPr lang="zh-CN" altLang="en-US" sz="2400" dirty="0"/>
              <a:t>）</a:t>
            </a:r>
            <a:r>
              <a:rPr lang="en-US" altLang="zh-CN" sz="2400" dirty="0"/>
              <a:t>——</a:t>
            </a:r>
            <a:r>
              <a:rPr lang="zh-CN" altLang="en-US" sz="2400" dirty="0"/>
              <a:t>前端</a:t>
            </a:r>
            <a:r>
              <a:rPr lang="en-US" altLang="zh-CN" sz="2400" dirty="0" err="1"/>
              <a:t>url</a:t>
            </a:r>
            <a:r>
              <a:rPr lang="zh-CN" altLang="en-US" sz="2400" dirty="0"/>
              <a:t>映射到微服务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zh-CN" altLang="en-US" sz="2400" dirty="0"/>
              <a:t>统一配置（</a:t>
            </a:r>
            <a:r>
              <a:rPr lang="en-US" altLang="zh-CN" sz="2400" dirty="0"/>
              <a:t>Config</a:t>
            </a:r>
            <a:r>
              <a:rPr lang="zh-CN" altLang="en-US" sz="2400" dirty="0"/>
              <a:t>）</a:t>
            </a:r>
            <a:r>
              <a:rPr lang="en-US" altLang="zh-CN" sz="2400" dirty="0"/>
              <a:t>——</a:t>
            </a:r>
            <a:r>
              <a:rPr lang="zh-CN" altLang="en-US" sz="2400" dirty="0"/>
              <a:t>将所有组件的配置统一在云端配置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zh-CN" altLang="en-US" sz="2400" dirty="0"/>
              <a:t>服务熔断降级（</a:t>
            </a:r>
            <a:r>
              <a:rPr lang="en-US" altLang="zh-CN" sz="2400" dirty="0" err="1"/>
              <a:t>Hystrix</a:t>
            </a:r>
            <a:r>
              <a:rPr lang="zh-CN" altLang="en-US" sz="2400" dirty="0"/>
              <a:t>）</a:t>
            </a:r>
            <a:r>
              <a:rPr lang="en-US" altLang="zh-CN" sz="2400" dirty="0"/>
              <a:t>——</a:t>
            </a:r>
            <a:r>
              <a:rPr lang="zh-CN" altLang="en-US" sz="2400" dirty="0"/>
              <a:t>服务异常的自动降级处理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zh-CN" altLang="en-US" sz="2400" dirty="0"/>
              <a:t>。。。。。。</a:t>
            </a:r>
          </a:p>
        </p:txBody>
      </p:sp>
    </p:spTree>
    <p:extLst>
      <p:ext uri="{BB962C8B-B14F-4D97-AF65-F5344CB8AC3E}">
        <p14:creationId xmlns:p14="http://schemas.microsoft.com/office/powerpoint/2010/main" val="47001304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61D24C90-835D-452C-A154-F95D87B047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472" y="261775"/>
            <a:ext cx="11329364" cy="6389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6030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A7261E-EF68-4707-9CCC-CE6696F4F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FC66058-F867-4626-91DF-F0B5B900B0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DC9D6CA-48CF-46B8-935E-B151CE20CE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209" y="113665"/>
            <a:ext cx="11496509" cy="6424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81764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5A99595-A137-4FE7-AD0E-A394A3497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9D945FD-AB18-40CE-B6C6-2212E3C446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99ACF25-69FD-41AA-94E3-FCCD456BE0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541" y="215123"/>
            <a:ext cx="11906918" cy="6427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78633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9826479-2C86-4804-88CE-4551241EE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0396AC5-6250-4304-80D0-4EF69DE468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DBF62A8-B568-4D44-B297-7A87BC17A3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696" y="196992"/>
            <a:ext cx="11665341" cy="6534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33859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2392F87-0D05-4356-B863-83D0922D7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E91E921-8A42-459A-A605-F323EBA82D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5C0834B-0433-4CD0-81B3-BAEFEC25C7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036" y="108904"/>
            <a:ext cx="11595650" cy="6517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44587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054204-5C0F-4AFD-A00E-E3F4F59E7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DCC0375-F5A5-40DB-8F11-89167032B4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919D62F-8B5C-4E3A-B348-916FE8C207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842" y="184578"/>
            <a:ext cx="11516687" cy="641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2463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DD468AE7-11A8-47C5-A8E4-3D5F523C23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792" y="0"/>
            <a:ext cx="79244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0551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ABB815-1EB8-4325-A70E-4078AEA5D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9EE970B-5A1D-4B2E-A454-9A5536E511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EAB15C2-74E1-460A-B2C8-9C8A816BDE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411" y="112734"/>
            <a:ext cx="12052753" cy="6501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10923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EA90BB-BC18-4D6D-94FF-29DF7072B1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D5E5168-C910-49D7-827E-FDF344BDEC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0C0780C-F88A-4A31-ADD8-A70D44F793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594" y="187320"/>
            <a:ext cx="11714634" cy="6532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89497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1C4F62-44E7-4FD6-8D37-6132451D3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0416CE2-AADC-4B99-BEC7-60AEE51EAD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428C467-6DEF-4818-8622-BCD94CD9BF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800" y="268740"/>
            <a:ext cx="11529918" cy="6445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97623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AC44E8-C679-4707-9689-C7A36C56B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E071E80-BBE4-4B4C-B20C-649373CDCD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B877BA2-DC74-45DB-91A7-6F358568C5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544" y="111907"/>
            <a:ext cx="11833406" cy="6639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51883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390273-FF5D-4115-AE4D-6E70F86B7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C812AC3-B169-4EB2-9E97-8BDF27EB6E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34880A7-52A2-4E3E-8E84-4B7ACB567F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879" y="108903"/>
            <a:ext cx="11729369" cy="6592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62993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AD58AC-2476-4311-A331-906DA014C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276968E-32D4-456F-8258-5208A38F33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89FA2D0-AC28-42C6-98AB-782FB9EEE1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791" y="127952"/>
            <a:ext cx="11652544" cy="6548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53291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3ED5DB8-D75D-487D-94EE-0AD36F3A2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5A90B36-14F7-40D0-A0C2-371112FD43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3BA7CE3-1EB2-46F2-AA1D-F4C52A81D3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226" y="144723"/>
            <a:ext cx="11705523" cy="6581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5375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DB119F-C278-46D9-8522-5A3C5BBFF3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SpringCloud</a:t>
            </a:r>
            <a:r>
              <a:rPr lang="zh-CN" altLang="en-US" dirty="0"/>
              <a:t>概述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2C3A55A-E4B7-4753-8758-E54992D364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8903" y="1454047"/>
            <a:ext cx="9518753" cy="5576340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/>
              <a:t>Spring Cloud</a:t>
            </a:r>
            <a:r>
              <a:rPr lang="zh-CN" altLang="en-US" sz="2400" dirty="0"/>
              <a:t>是一个微服务框架的规范，注意，</a:t>
            </a:r>
            <a:r>
              <a:rPr lang="zh-CN" altLang="en-US" sz="2400" b="1" dirty="0"/>
              <a:t>只是规范，他不是任何具体的框架</a:t>
            </a:r>
            <a:r>
              <a:rPr lang="zh-CN" altLang="en-US" sz="2400" dirty="0"/>
              <a:t>。需要有以下几种功能：</a:t>
            </a:r>
            <a:endParaRPr lang="en-US" altLang="zh-CN" sz="2400" dirty="0"/>
          </a:p>
          <a:p>
            <a:pPr lvl="1"/>
            <a:r>
              <a:rPr lang="zh-CN" altLang="en-US" sz="2400" dirty="0"/>
              <a:t>分布式配置</a:t>
            </a:r>
            <a:endParaRPr lang="en-US" altLang="zh-CN" sz="2400" dirty="0"/>
          </a:p>
          <a:p>
            <a:pPr lvl="1"/>
            <a:r>
              <a:rPr lang="zh-CN" altLang="en-US" sz="2400" dirty="0"/>
              <a:t>服务的注册与发现</a:t>
            </a:r>
          </a:p>
          <a:p>
            <a:pPr lvl="1"/>
            <a:r>
              <a:rPr lang="zh-CN" altLang="en-US" sz="2400" dirty="0"/>
              <a:t>负载均衡</a:t>
            </a:r>
          </a:p>
          <a:p>
            <a:pPr lvl="1"/>
            <a:r>
              <a:rPr lang="zh-CN" altLang="en-US" sz="2400" dirty="0"/>
              <a:t>服务熔断和限流</a:t>
            </a:r>
            <a:endParaRPr lang="en-US" altLang="zh-CN" sz="2400" dirty="0"/>
          </a:p>
          <a:p>
            <a:pPr lvl="1"/>
            <a:r>
              <a:rPr lang="zh-CN" altLang="en-US" sz="2400" dirty="0"/>
              <a:t>服务调用</a:t>
            </a:r>
          </a:p>
          <a:p>
            <a:pPr lvl="1"/>
            <a:r>
              <a:rPr lang="zh-CN" altLang="en-US" sz="2400" dirty="0"/>
              <a:t>智能路由</a:t>
            </a:r>
          </a:p>
          <a:p>
            <a:pPr lvl="1"/>
            <a:r>
              <a:rPr lang="zh-CN" altLang="en-US" sz="2400" dirty="0"/>
              <a:t>控制总线</a:t>
            </a:r>
          </a:p>
          <a:p>
            <a:pPr lvl="1"/>
            <a:r>
              <a:rPr lang="zh-CN" altLang="en-US" sz="2400" dirty="0"/>
              <a:t>链路监控</a:t>
            </a:r>
          </a:p>
          <a:p>
            <a:pPr lvl="1"/>
            <a:r>
              <a:rPr lang="en-US" altLang="zh-CN" sz="2400" dirty="0"/>
              <a:t>…</a:t>
            </a:r>
          </a:p>
          <a:p>
            <a:pPr>
              <a:lnSpc>
                <a:spcPct val="150000"/>
              </a:lnSpc>
            </a:pPr>
            <a:endParaRPr lang="en-US" altLang="zh-CN" sz="2000" dirty="0"/>
          </a:p>
        </p:txBody>
      </p:sp>
      <p:pic>
        <p:nvPicPr>
          <p:cNvPr id="4" name="内容占位符 4">
            <a:extLst>
              <a:ext uri="{FF2B5EF4-FFF2-40B4-BE49-F238E27FC236}">
                <a16:creationId xmlns:a16="http://schemas.microsoft.com/office/drawing/2014/main" id="{0BEF9F2C-56C7-42A1-9147-C764573BAB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98998" y="2731189"/>
            <a:ext cx="7093002" cy="3951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101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3F11A4-615F-47F7-A8C6-4D59C1534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SpringCloud</a:t>
            </a:r>
            <a:r>
              <a:rPr lang="zh-CN" altLang="en-US" dirty="0"/>
              <a:t>实现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FB5544F-0EDF-4CF8-A841-D181AC422E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8820" y="1264555"/>
            <a:ext cx="10333220" cy="5317811"/>
          </a:xfrm>
        </p:spPr>
        <p:txBody>
          <a:bodyPr>
            <a:normAutofit fontScale="92500" lnSpcReduction="2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zh-CN" sz="2600" dirty="0"/>
              <a:t>Spring Cloud</a:t>
            </a:r>
            <a:r>
              <a:rPr lang="zh-CN" altLang="en-US" sz="2600" dirty="0"/>
              <a:t>规范的实现</a:t>
            </a:r>
            <a:r>
              <a:rPr lang="en-US" altLang="zh-CN" sz="2600" dirty="0"/>
              <a:t>——Spring Cloud Netflix</a:t>
            </a:r>
          </a:p>
          <a:p>
            <a:pPr>
              <a:lnSpc>
                <a:spcPct val="150000"/>
              </a:lnSpc>
            </a:pPr>
            <a:r>
              <a:rPr lang="en-US" altLang="zh-CN" sz="1900" dirty="0"/>
              <a:t>eureka (</a:t>
            </a:r>
            <a:r>
              <a:rPr lang="zh-CN" altLang="en-US" sz="1900" dirty="0"/>
              <a:t>提供服务注册与发现功能</a:t>
            </a:r>
            <a:r>
              <a:rPr lang="en-US" altLang="zh-CN" sz="1900" dirty="0"/>
              <a:t>)</a:t>
            </a:r>
          </a:p>
          <a:p>
            <a:pPr>
              <a:lnSpc>
                <a:spcPct val="150000"/>
              </a:lnSpc>
            </a:pPr>
            <a:r>
              <a:rPr lang="en-US" altLang="zh-CN" sz="1900" dirty="0"/>
              <a:t>ribbon</a:t>
            </a:r>
            <a:r>
              <a:rPr lang="zh-CN" altLang="en-US" sz="1900" dirty="0"/>
              <a:t>（提供负载均衡功能）</a:t>
            </a:r>
          </a:p>
          <a:p>
            <a:pPr>
              <a:lnSpc>
                <a:spcPct val="150000"/>
              </a:lnSpc>
            </a:pPr>
            <a:r>
              <a:rPr lang="en-US" altLang="zh-CN" sz="1900" dirty="0"/>
              <a:t>Feign</a:t>
            </a:r>
            <a:r>
              <a:rPr lang="zh-CN" altLang="en-US" sz="1900" dirty="0"/>
              <a:t>（整合了</a:t>
            </a:r>
            <a:r>
              <a:rPr lang="en-US" altLang="zh-CN" sz="1900" dirty="0"/>
              <a:t>ribbon</a:t>
            </a:r>
            <a:r>
              <a:rPr lang="zh-CN" altLang="en-US" sz="1900" dirty="0"/>
              <a:t>和</a:t>
            </a:r>
            <a:r>
              <a:rPr lang="en-US" altLang="zh-CN" sz="1900" dirty="0" err="1"/>
              <a:t>Hystrix</a:t>
            </a:r>
            <a:r>
              <a:rPr lang="zh-CN" altLang="en-US" sz="1900" dirty="0"/>
              <a:t>，具有负载均衡和熔断限流等功能）</a:t>
            </a:r>
          </a:p>
          <a:p>
            <a:pPr>
              <a:lnSpc>
                <a:spcPct val="150000"/>
              </a:lnSpc>
            </a:pPr>
            <a:r>
              <a:rPr lang="en-US" altLang="zh-CN" sz="1900" dirty="0" err="1"/>
              <a:t>Hystrix</a:t>
            </a:r>
            <a:r>
              <a:rPr lang="en-US" altLang="zh-CN" sz="1900" dirty="0"/>
              <a:t> </a:t>
            </a:r>
            <a:r>
              <a:rPr lang="zh-CN" altLang="en-US" sz="1900" dirty="0"/>
              <a:t>（提供了熔断限流，合并请求等功能）</a:t>
            </a:r>
          </a:p>
          <a:p>
            <a:pPr>
              <a:lnSpc>
                <a:spcPct val="150000"/>
              </a:lnSpc>
            </a:pPr>
            <a:r>
              <a:rPr lang="en-US" altLang="zh-CN" sz="1900" dirty="0" err="1"/>
              <a:t>Zuul</a:t>
            </a:r>
            <a:r>
              <a:rPr lang="en-US" altLang="zh-CN" sz="1900" dirty="0"/>
              <a:t> </a:t>
            </a:r>
            <a:r>
              <a:rPr lang="zh-CN" altLang="en-US" sz="1900" dirty="0"/>
              <a:t>（提供了智能路由的功能）</a:t>
            </a:r>
          </a:p>
          <a:p>
            <a:pPr>
              <a:lnSpc>
                <a:spcPct val="150000"/>
              </a:lnSpc>
            </a:pPr>
            <a:r>
              <a:rPr lang="en-US" altLang="zh-CN" sz="1900" dirty="0" err="1"/>
              <a:t>Hystrix</a:t>
            </a:r>
            <a:r>
              <a:rPr lang="en-US" altLang="zh-CN" sz="1900" dirty="0"/>
              <a:t> Dashboard </a:t>
            </a:r>
            <a:r>
              <a:rPr lang="zh-CN" altLang="en-US" sz="1900" dirty="0"/>
              <a:t>（提供了服务监控的功能，提供了数据监控和友好的图形化界面）</a:t>
            </a:r>
          </a:p>
          <a:p>
            <a:pPr>
              <a:lnSpc>
                <a:spcPct val="150000"/>
              </a:lnSpc>
            </a:pPr>
            <a:r>
              <a:rPr lang="en-US" altLang="zh-CN" sz="1900" dirty="0" err="1"/>
              <a:t>Hystrix</a:t>
            </a:r>
            <a:r>
              <a:rPr lang="en-US" altLang="zh-CN" sz="1900" dirty="0"/>
              <a:t> Turbine </a:t>
            </a:r>
            <a:r>
              <a:rPr lang="zh-CN" altLang="en-US" sz="1900" dirty="0"/>
              <a:t>（</a:t>
            </a:r>
            <a:r>
              <a:rPr lang="en-US" altLang="zh-CN" sz="1900" dirty="0" err="1"/>
              <a:t>Hystrix</a:t>
            </a:r>
            <a:r>
              <a:rPr lang="en-US" altLang="zh-CN" sz="1900" dirty="0"/>
              <a:t> Turbine</a:t>
            </a:r>
            <a:r>
              <a:rPr lang="zh-CN" altLang="en-US" sz="1900" dirty="0"/>
              <a:t>将每个服务</a:t>
            </a:r>
            <a:r>
              <a:rPr lang="en-US" altLang="zh-CN" sz="1900" dirty="0" err="1"/>
              <a:t>Hystrix</a:t>
            </a:r>
            <a:r>
              <a:rPr lang="en-US" altLang="zh-CN" sz="1900" dirty="0"/>
              <a:t> Dashboard</a:t>
            </a:r>
            <a:r>
              <a:rPr lang="zh-CN" altLang="en-US" sz="1900" dirty="0"/>
              <a:t>数据进行了整合。也是监控系统的功能）</a:t>
            </a:r>
          </a:p>
          <a:p>
            <a:pPr>
              <a:lnSpc>
                <a:spcPct val="150000"/>
              </a:lnSpc>
            </a:pPr>
            <a:r>
              <a:rPr lang="en-US" altLang="zh-CN" sz="1900" dirty="0"/>
              <a:t>spring cloud config </a:t>
            </a:r>
            <a:r>
              <a:rPr lang="zh-CN" altLang="en-US" sz="1900" dirty="0"/>
              <a:t>（提供了统一配置的功能）</a:t>
            </a:r>
          </a:p>
          <a:p>
            <a:pPr>
              <a:lnSpc>
                <a:spcPct val="150000"/>
              </a:lnSpc>
            </a:pPr>
            <a:r>
              <a:rPr lang="en-US" altLang="zh-CN" sz="1900" dirty="0"/>
              <a:t>Spring Cloud Bus </a:t>
            </a:r>
            <a:r>
              <a:rPr lang="zh-CN" altLang="en-US" sz="1900" dirty="0"/>
              <a:t>（提供了配置实时更新的功能）</a:t>
            </a:r>
            <a:endParaRPr lang="en-US" altLang="zh-CN" sz="1900" dirty="0"/>
          </a:p>
          <a:p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759212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E23F4C3-E8F4-4310-B2F0-A6045EF58A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74068" y="1540189"/>
            <a:ext cx="8915400" cy="377762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2400" dirty="0"/>
              <a:t>在众多</a:t>
            </a:r>
            <a:r>
              <a:rPr lang="en-US" altLang="zh-CN" sz="2400" dirty="0"/>
              <a:t>Spring Cloud </a:t>
            </a:r>
            <a:r>
              <a:rPr lang="zh-CN" altLang="en-US" sz="2400" dirty="0"/>
              <a:t>体系下的新实现中，阿里开源新秀</a:t>
            </a:r>
            <a:r>
              <a:rPr lang="en-US" altLang="zh-CN" sz="2400" dirty="0"/>
              <a:t>Spring Cloud Alibaba</a:t>
            </a:r>
            <a:r>
              <a:rPr lang="zh-CN" altLang="en-US" sz="2400" dirty="0"/>
              <a:t>引入注目</a:t>
            </a:r>
          </a:p>
          <a:p>
            <a:endParaRPr lang="zh-CN" altLang="en-US" sz="24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CDF27E9-2CD0-49FA-9D9E-B2CB79E4B5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7897" y="2435362"/>
            <a:ext cx="8607743" cy="4422638"/>
          </a:xfrm>
          <a:prstGeom prst="rect">
            <a:avLst/>
          </a:prstGeom>
        </p:spPr>
      </p:pic>
      <p:sp>
        <p:nvSpPr>
          <p:cNvPr id="6" name="标题 1">
            <a:extLst>
              <a:ext uri="{FF2B5EF4-FFF2-40B4-BE49-F238E27FC236}">
                <a16:creationId xmlns:a16="http://schemas.microsoft.com/office/drawing/2014/main" id="{7E83929F-1B11-4918-853E-6434CF7B7C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 altLang="zh-CN" dirty="0" err="1"/>
              <a:t>SpringCloud</a:t>
            </a:r>
            <a:r>
              <a:rPr lang="zh-CN" altLang="en-US" dirty="0"/>
              <a:t>实现</a:t>
            </a:r>
          </a:p>
        </p:txBody>
      </p:sp>
    </p:spTree>
    <p:extLst>
      <p:ext uri="{BB962C8B-B14F-4D97-AF65-F5344CB8AC3E}">
        <p14:creationId xmlns:p14="http://schemas.microsoft.com/office/powerpoint/2010/main" val="1477213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218090-23E0-4F65-B369-C4692AFE2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Spring Cloud</a:t>
            </a:r>
            <a:r>
              <a:rPr lang="zh-CN" altLang="en-US" b="1" dirty="0"/>
              <a:t>和</a:t>
            </a:r>
            <a:r>
              <a:rPr lang="en-US" altLang="zh-CN" b="1" dirty="0"/>
              <a:t>Spring boot</a:t>
            </a:r>
            <a:r>
              <a:rPr lang="zh-CN" altLang="en-US" b="1" dirty="0"/>
              <a:t>的关系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CE6EAC29-FA63-458C-8166-F59E18F956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82532" y="1767840"/>
            <a:ext cx="8915400" cy="377762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>没有必然的关系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zh-CN" altLang="en-US" sz="2400" dirty="0"/>
              <a:t>最快的微服务开发方法是</a:t>
            </a:r>
            <a:r>
              <a:rPr lang="en-US" altLang="zh-CN" sz="2400" dirty="0" err="1"/>
              <a:t>springboot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en-US" altLang="zh-CN" sz="2400" dirty="0"/>
              <a:t>Spring Cloud </a:t>
            </a:r>
            <a:r>
              <a:rPr lang="zh-CN" altLang="en-US" sz="2400" dirty="0"/>
              <a:t>通过 </a:t>
            </a:r>
            <a:r>
              <a:rPr lang="en-US" altLang="zh-CN" sz="2400" dirty="0"/>
              <a:t>Spring Boot </a:t>
            </a:r>
            <a:r>
              <a:rPr lang="zh-CN" altLang="en-US" sz="2400" dirty="0"/>
              <a:t>风格的封装，屏蔽掉了复杂的配置和实现原理，最终给开发者留出了一套简单易懂、容易部署的分布式系统开发工具包。</a:t>
            </a:r>
            <a:endParaRPr lang="en-US" altLang="zh-CN" sz="2400" dirty="0"/>
          </a:p>
          <a:p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748656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theme/theme1.xml><?xml version="1.0" encoding="utf-8"?>
<a:theme xmlns:a="http://schemas.openxmlformats.org/drawingml/2006/main" name="丝状">
  <a:themeElements>
    <a:clrScheme name="丝状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丝状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丝状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2353</TotalTime>
  <Words>1437</Words>
  <Application>Microsoft Office PowerPoint</Application>
  <PresentationFormat>宽屏</PresentationFormat>
  <Paragraphs>136</Paragraphs>
  <Slides>56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56</vt:i4>
      </vt:variant>
    </vt:vector>
  </HeadingPairs>
  <TitlesOfParts>
    <vt:vector size="63" baseType="lpstr">
      <vt:lpstr>等线</vt:lpstr>
      <vt:lpstr>Arial</vt:lpstr>
      <vt:lpstr>Century Gothic</vt:lpstr>
      <vt:lpstr>Open Sans</vt:lpstr>
      <vt:lpstr>Wingdings</vt:lpstr>
      <vt:lpstr>Wingdings 3</vt:lpstr>
      <vt:lpstr>丝状</vt:lpstr>
      <vt:lpstr>SpringCloud微服务</vt:lpstr>
      <vt:lpstr>版本</vt:lpstr>
      <vt:lpstr>版本</vt:lpstr>
      <vt:lpstr>版本</vt:lpstr>
      <vt:lpstr>PowerPoint 演示文稿</vt:lpstr>
      <vt:lpstr>SpringCloud概述</vt:lpstr>
      <vt:lpstr>SpringCloud实现</vt:lpstr>
      <vt:lpstr>SpringCloud实现</vt:lpstr>
      <vt:lpstr>Spring Cloud和Spring boot的关系</vt:lpstr>
      <vt:lpstr>SpringCloud Netflix架构</vt:lpstr>
      <vt:lpstr>SpringCloud核心组件功能</vt:lpstr>
      <vt:lpstr>Eureka介绍</vt:lpstr>
      <vt:lpstr>Eureka架构</vt:lpstr>
      <vt:lpstr>Eureka集群架构</vt:lpstr>
      <vt:lpstr>Ribbon介绍</vt:lpstr>
      <vt:lpstr>Ribbon介绍</vt:lpstr>
      <vt:lpstr>Ribbon内置负载均衡规则</vt:lpstr>
      <vt:lpstr>Ribbon工作方式</vt:lpstr>
      <vt:lpstr>Hystric介绍</vt:lpstr>
      <vt:lpstr>Hystrix熔断逻辑</vt:lpstr>
      <vt:lpstr>Feign介绍</vt:lpstr>
      <vt:lpstr>Zuul介绍</vt:lpstr>
      <vt:lpstr>Zuul过滤器运行机制</vt:lpstr>
      <vt:lpstr>Zuul工作方式</vt:lpstr>
      <vt:lpstr>加入Zuul后的集群</vt:lpstr>
      <vt:lpstr>Config介绍</vt:lpstr>
      <vt:lpstr>SpringCloud微服务开发</vt:lpstr>
      <vt:lpstr>多模块项目结构准备</vt:lpstr>
      <vt:lpstr>父项目开发</vt:lpstr>
      <vt:lpstr>Eureka服务器开发</vt:lpstr>
      <vt:lpstr>Eureka服务器开发</vt:lpstr>
      <vt:lpstr>PowerPoint 演示文稿</vt:lpstr>
      <vt:lpstr>微服务（服务端）开发 </vt:lpstr>
      <vt:lpstr>微服务——服务端开发</vt:lpstr>
      <vt:lpstr>微服务——服务端开发</vt:lpstr>
      <vt:lpstr>微服务——服务端开发</vt:lpstr>
      <vt:lpstr>微服务——消费者端开发 </vt:lpstr>
      <vt:lpstr>微服务——消费者端开发</vt:lpstr>
      <vt:lpstr>微服务——消费者端开发</vt:lpstr>
      <vt:lpstr>微服务——消费者端开发</vt:lpstr>
      <vt:lpstr>微服务——消费者端开发</vt:lpstr>
      <vt:lpstr>微服务——消费者端开发</vt:lpstr>
      <vt:lpstr>SpringCloud微服务进阶开发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程 志刚</dc:creator>
  <cp:lastModifiedBy>程 志刚</cp:lastModifiedBy>
  <cp:revision>76</cp:revision>
  <dcterms:created xsi:type="dcterms:W3CDTF">2020-04-26T15:28:48Z</dcterms:created>
  <dcterms:modified xsi:type="dcterms:W3CDTF">2022-03-28T07:05:46Z</dcterms:modified>
</cp:coreProperties>
</file>